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342" autoAdjust="0"/>
  </p:normalViewPr>
  <p:slideViewPr>
    <p:cSldViewPr snapToGrid="0">
      <p:cViewPr varScale="1">
        <p:scale>
          <a:sx n="55" d="100"/>
          <a:sy n="55" d="100"/>
        </p:scale>
        <p:origin x="251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le Oakes" userId="S::danielle.oakes@nationalgrid.com::9d9d2623-e773-4789-8fa7-959ff049e73c" providerId="AD" clId="Web-{76154D41-4B2D-5E59-DB62-0187DF777B6F}"/>
    <pc:docChg chg="mod">
      <pc:chgData name="Danielle Oakes" userId="S::danielle.oakes@nationalgrid.com::9d9d2623-e773-4789-8fa7-959ff049e73c" providerId="AD" clId="Web-{76154D41-4B2D-5E59-DB62-0187DF777B6F}" dt="2026-05-08T19:22:38.621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92CEB-F6CA-4610-BBCD-B18EBDB6D26F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741EC-B4E5-47B1-A65D-EC0AE344E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06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6741EC-B4E5-47B1-A65D-EC0AE344E1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0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0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00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5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3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6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9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9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3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8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935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480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2C3B4-5657-4127-AD9E-37CFCCA94349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62838-F46E-4A2B-83F1-C1B8CC3F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6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1584F7-CC99-12F0-6A2D-8B3D249D95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098"/>
          <a:stretch/>
        </p:blipFill>
        <p:spPr>
          <a:xfrm>
            <a:off x="271153" y="293239"/>
            <a:ext cx="4844682" cy="3907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9F6804-515D-CBDC-BA39-0554D376F1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416"/>
          <a:stretch/>
        </p:blipFill>
        <p:spPr>
          <a:xfrm>
            <a:off x="6006352" y="0"/>
            <a:ext cx="1652725" cy="646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DEFDB3-F26A-42A4-1248-F10A7E0366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92" y="1479995"/>
            <a:ext cx="5164750" cy="23872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4EE381-1EF9-E16E-1639-5005BED929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92" y="3969728"/>
            <a:ext cx="5164750" cy="22738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C74B3B-024F-06AC-18A6-709436912E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0084"/>
          <a:stretch/>
        </p:blipFill>
        <p:spPr>
          <a:xfrm>
            <a:off x="126335" y="6650150"/>
            <a:ext cx="1952557" cy="16397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024109-75C6-BD7B-F95A-CF6913A1410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0467"/>
          <a:stretch/>
        </p:blipFill>
        <p:spPr>
          <a:xfrm>
            <a:off x="5236048" y="1711071"/>
            <a:ext cx="2521798" cy="21561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DBFD3B-DECD-B835-9F98-2520586309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335" y="6333401"/>
            <a:ext cx="2297839" cy="2254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08212E-AF5A-4A8E-5BB3-692011B5B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342"/>
          <a:stretch/>
        </p:blipFill>
        <p:spPr>
          <a:xfrm>
            <a:off x="271153" y="683984"/>
            <a:ext cx="4844682" cy="7094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9AB827-CA86-C0ED-65B6-918E5D4E480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9569"/>
          <a:stretch/>
        </p:blipFill>
        <p:spPr>
          <a:xfrm>
            <a:off x="5205048" y="4099753"/>
            <a:ext cx="2552798" cy="21438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7EBB474-4BED-C583-67BF-BA907A820E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084"/>
          <a:stretch/>
        </p:blipFill>
        <p:spPr>
          <a:xfrm>
            <a:off x="126335" y="8356315"/>
            <a:ext cx="1952558" cy="1639735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3A9ED49-BDB4-83CC-B2B4-C621B0DBD017}"/>
              </a:ext>
            </a:extLst>
          </p:cNvPr>
          <p:cNvGrpSpPr/>
          <p:nvPr/>
        </p:nvGrpSpPr>
        <p:grpSpPr>
          <a:xfrm>
            <a:off x="3553217" y="6359193"/>
            <a:ext cx="1517541" cy="1768569"/>
            <a:chOff x="2736758" y="6346053"/>
            <a:chExt cx="1664660" cy="184676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427E675-DDC6-E51F-B5A1-EF587A7FE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736758" y="6346053"/>
              <a:ext cx="1664660" cy="166466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84A5DF-5891-0692-5B14-65A8E233FFF6}"/>
                </a:ext>
              </a:extLst>
            </p:cNvPr>
            <p:cNvSpPr txBox="1"/>
            <p:nvPr/>
          </p:nvSpPr>
          <p:spPr>
            <a:xfrm>
              <a:off x="2829474" y="7915816"/>
              <a:ext cx="14792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Massachusetts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4C875FF-35EC-5857-256C-B57A789FAC2E}"/>
              </a:ext>
            </a:extLst>
          </p:cNvPr>
          <p:cNvGrpSpPr/>
          <p:nvPr/>
        </p:nvGrpSpPr>
        <p:grpSpPr>
          <a:xfrm>
            <a:off x="5776017" y="6347256"/>
            <a:ext cx="1517541" cy="1784718"/>
            <a:chOff x="5205048" y="6333401"/>
            <a:chExt cx="1664660" cy="1863625"/>
          </a:xfrm>
        </p:grpSpPr>
        <p:pic>
          <p:nvPicPr>
            <p:cNvPr id="21" name="Picture 20" descr="A qr code with a dinosaur&#10;&#10;Description automatically generated">
              <a:extLst>
                <a:ext uri="{FF2B5EF4-FFF2-40B4-BE49-F238E27FC236}">
                  <a16:creationId xmlns:a16="http://schemas.microsoft.com/office/drawing/2014/main" id="{5A4736B6-B2C3-878A-DCDF-6984368FB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5048" y="6333401"/>
              <a:ext cx="1664660" cy="166466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206611-0831-C61F-7E59-1A2CB187C72E}"/>
                </a:ext>
              </a:extLst>
            </p:cNvPr>
            <p:cNvSpPr txBox="1"/>
            <p:nvPr/>
          </p:nvSpPr>
          <p:spPr>
            <a:xfrm>
              <a:off x="5297764" y="7920027"/>
              <a:ext cx="14792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NY - Metro</a:t>
              </a:r>
            </a:p>
          </p:txBody>
        </p:sp>
      </p:grpSp>
      <p:pic>
        <p:nvPicPr>
          <p:cNvPr id="24" name="Picture 23" descr="A qr code with a dinosaur&#10;&#10;Description automatically generated">
            <a:extLst>
              <a:ext uri="{FF2B5EF4-FFF2-40B4-BE49-F238E27FC236}">
                <a16:creationId xmlns:a16="http://schemas.microsoft.com/office/drawing/2014/main" id="{B53366C9-1D01-12E7-3736-07F5E8B1E7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899" y="8119765"/>
            <a:ext cx="1594177" cy="159417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6F38257-885F-D707-B73D-59E9A36DB736}"/>
              </a:ext>
            </a:extLst>
          </p:cNvPr>
          <p:cNvSpPr txBox="1"/>
          <p:nvPr/>
        </p:nvSpPr>
        <p:spPr>
          <a:xfrm>
            <a:off x="3553217" y="9717883"/>
            <a:ext cx="1517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NY - Long Island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87250BD-2742-584D-FB0C-354CAEC8F986}"/>
              </a:ext>
            </a:extLst>
          </p:cNvPr>
          <p:cNvGrpSpPr/>
          <p:nvPr/>
        </p:nvGrpSpPr>
        <p:grpSpPr>
          <a:xfrm>
            <a:off x="5776017" y="8209814"/>
            <a:ext cx="1517541" cy="1794588"/>
            <a:chOff x="5219342" y="8206578"/>
            <a:chExt cx="1664660" cy="187393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F8203E6-34B6-6F67-637B-B802AA54F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219342" y="8206578"/>
              <a:ext cx="1664660" cy="166466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7931BCC-C879-4534-5001-C3D566F560AD}"/>
                </a:ext>
              </a:extLst>
            </p:cNvPr>
            <p:cNvSpPr txBox="1"/>
            <p:nvPr/>
          </p:nvSpPr>
          <p:spPr>
            <a:xfrm>
              <a:off x="5312058" y="9803511"/>
              <a:ext cx="14792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NY - Upstate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9498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F6804-515D-CBDC-BA39-0554D376F1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6"/>
          <a:stretch/>
        </p:blipFill>
        <p:spPr>
          <a:xfrm>
            <a:off x="6006352" y="0"/>
            <a:ext cx="1652725" cy="6463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CA6F17-D3D0-07A1-10A7-D785B0BB79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661" b="85011"/>
          <a:stretch/>
        </p:blipFill>
        <p:spPr>
          <a:xfrm>
            <a:off x="271153" y="257908"/>
            <a:ext cx="3702746" cy="4099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E6054C-C91B-475F-360E-6BFDE352FA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568" b="32407"/>
          <a:stretch/>
        </p:blipFill>
        <p:spPr>
          <a:xfrm>
            <a:off x="271153" y="667855"/>
            <a:ext cx="4964895" cy="6461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6CBA4F-9DE9-EC6E-718C-E309BB83DF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213" r="83146" b="12014"/>
          <a:stretch/>
        </p:blipFill>
        <p:spPr>
          <a:xfrm>
            <a:off x="5953712" y="4544012"/>
            <a:ext cx="1437068" cy="6354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3B4529-224E-FA46-277C-E5EE8C1DDA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824" b="47000"/>
          <a:stretch/>
        </p:blipFill>
        <p:spPr>
          <a:xfrm>
            <a:off x="38861" y="1396465"/>
            <a:ext cx="5382612" cy="25336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F4E4C7-F63A-B3F7-B8CA-7D8DCF9A1A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947" r="3813"/>
          <a:stretch/>
        </p:blipFill>
        <p:spPr>
          <a:xfrm>
            <a:off x="85852" y="4012531"/>
            <a:ext cx="5335621" cy="23338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1C06A8-0109-8CE6-D847-463058D10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1343" y="1851531"/>
            <a:ext cx="2358191" cy="19561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879BB3D-8984-4AAB-F931-F8EDE987AB4C}"/>
              </a:ext>
            </a:extLst>
          </p:cNvPr>
          <p:cNvSpPr txBox="1"/>
          <p:nvPr/>
        </p:nvSpPr>
        <p:spPr>
          <a:xfrm>
            <a:off x="5829235" y="5228475"/>
            <a:ext cx="1686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Use the QR codes below to learn more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F9C5159-900B-B8F1-B4A8-BA666CBC68D7}"/>
              </a:ext>
            </a:extLst>
          </p:cNvPr>
          <p:cNvGrpSpPr/>
          <p:nvPr/>
        </p:nvGrpSpPr>
        <p:grpSpPr>
          <a:xfrm>
            <a:off x="296371" y="6893169"/>
            <a:ext cx="7179658" cy="2044274"/>
            <a:chOff x="122979" y="6839657"/>
            <a:chExt cx="7504838" cy="2136863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1C085E1-783F-0BD7-441D-E1F40C1F9D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85092" y="6839736"/>
              <a:ext cx="1828958" cy="182895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72EFB09-8696-3A11-4036-5E6CD3F85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2979" y="6839736"/>
              <a:ext cx="1828958" cy="1828958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CD32D86-C834-4930-8954-3AA77ED9EC55}"/>
                </a:ext>
              </a:extLst>
            </p:cNvPr>
            <p:cNvSpPr txBox="1"/>
            <p:nvPr/>
          </p:nvSpPr>
          <p:spPr>
            <a:xfrm>
              <a:off x="265452" y="8661934"/>
              <a:ext cx="1544012" cy="307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1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Massachusetts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E75AEF3-B8D5-583E-E31E-FEC07A41F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02899" y="6839815"/>
              <a:ext cx="1828800" cy="18288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EA3D45-73DE-12E7-A635-F530DFCFBA84}"/>
                </a:ext>
              </a:extLst>
            </p:cNvPr>
            <p:cNvSpPr txBox="1"/>
            <p:nvPr/>
          </p:nvSpPr>
          <p:spPr>
            <a:xfrm>
              <a:off x="2209730" y="8661934"/>
              <a:ext cx="1560042" cy="307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1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New York Metro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E96DD7F-648D-F670-317F-53661D5E8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98859" y="6839657"/>
              <a:ext cx="1828958" cy="182895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26FEBE-2C6E-5522-B607-170FA8448C0C}"/>
                </a:ext>
              </a:extLst>
            </p:cNvPr>
            <p:cNvSpPr txBox="1"/>
            <p:nvPr/>
          </p:nvSpPr>
          <p:spPr>
            <a:xfrm>
              <a:off x="4219985" y="8655472"/>
              <a:ext cx="1205778" cy="307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1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Long Island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9C1F59F-B523-24CA-98DD-373779A07752}"/>
                </a:ext>
              </a:extLst>
            </p:cNvPr>
            <p:cNvSpPr txBox="1"/>
            <p:nvPr/>
          </p:nvSpPr>
          <p:spPr>
            <a:xfrm>
              <a:off x="5829370" y="8668615"/>
              <a:ext cx="1747594" cy="307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1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Upstate New York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0204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F6804-515D-CBDC-BA39-0554D376F1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6"/>
          <a:stretch/>
        </p:blipFill>
        <p:spPr>
          <a:xfrm>
            <a:off x="6006352" y="0"/>
            <a:ext cx="1652725" cy="646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6FC42F-6123-DF03-B57A-F5F0D861CE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29" r="664" b="8498"/>
          <a:stretch/>
        </p:blipFill>
        <p:spPr>
          <a:xfrm>
            <a:off x="299759" y="1167506"/>
            <a:ext cx="7187185" cy="19413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F04FB1-AE39-BD66-7752-C626C7E96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55" y="3076961"/>
            <a:ext cx="7168089" cy="8112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E820F7-A5A4-E6E6-7EE2-1D44EA4FCD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452" y="224556"/>
            <a:ext cx="4410691" cy="3905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DB2D91-580D-0660-A076-6BA0BD5153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7098"/>
          <a:stretch/>
        </p:blipFill>
        <p:spPr>
          <a:xfrm>
            <a:off x="290143" y="602597"/>
            <a:ext cx="7187184" cy="50551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6833D036-E6ED-08A4-E5C7-AD0448F08D43}"/>
              </a:ext>
            </a:extLst>
          </p:cNvPr>
          <p:cNvGrpSpPr/>
          <p:nvPr/>
        </p:nvGrpSpPr>
        <p:grpSpPr>
          <a:xfrm>
            <a:off x="642170" y="7873804"/>
            <a:ext cx="6488060" cy="2034180"/>
            <a:chOff x="196802" y="4535393"/>
            <a:chExt cx="7436849" cy="236542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CD32D86-C834-4930-8954-3AA77ED9EC55}"/>
                </a:ext>
              </a:extLst>
            </p:cNvPr>
            <p:cNvSpPr txBox="1"/>
            <p:nvPr/>
          </p:nvSpPr>
          <p:spPr>
            <a:xfrm>
              <a:off x="359232" y="6370655"/>
              <a:ext cx="1418978" cy="523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Early Careers </a:t>
              </a:r>
            </a:p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Programs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EA3D45-73DE-12E7-A635-F530DFCFBA84}"/>
                </a:ext>
              </a:extLst>
            </p:cNvPr>
            <p:cNvSpPr txBox="1"/>
            <p:nvPr/>
          </p:nvSpPr>
          <p:spPr>
            <a:xfrm>
              <a:off x="2436778" y="6370655"/>
              <a:ext cx="1168466" cy="313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Job Search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26FEBE-2C6E-5522-B607-170FA8448C0C}"/>
                </a:ext>
              </a:extLst>
            </p:cNvPr>
            <p:cNvSpPr txBox="1"/>
            <p:nvPr/>
          </p:nvSpPr>
          <p:spPr>
            <a:xfrm>
              <a:off x="4191315" y="6364193"/>
              <a:ext cx="1325641" cy="313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How to Apply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9C1F59F-B523-24CA-98DD-373779A07752}"/>
                </a:ext>
              </a:extLst>
            </p:cNvPr>
            <p:cNvSpPr txBox="1"/>
            <p:nvPr/>
          </p:nvSpPr>
          <p:spPr>
            <a:xfrm>
              <a:off x="5976850" y="6377337"/>
              <a:ext cx="1515158" cy="5234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Join Our </a:t>
              </a:r>
            </a:p>
            <a:p>
              <a:pPr algn="ctr"/>
              <a:r>
                <a:rPr lang="en-US" sz="1200" dirty="0">
                  <a:solidFill>
                    <a:srgbClr val="0070C0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Talent Network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E9A1AA4-EDB4-193C-95D3-8684D39C4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6802" y="4548536"/>
              <a:ext cx="1828800" cy="18288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178591-3006-43C9-663A-6BDCB1D92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087552" y="4535393"/>
              <a:ext cx="1828800" cy="18288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3673CDE-C97C-2E7E-AC15-4515ED14C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04005" y="4548457"/>
              <a:ext cx="1828800" cy="18288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169FCCB-E934-B9C3-4D4F-56F19EF83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04851" y="4548457"/>
              <a:ext cx="1828800" cy="1828800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890633A5-8C93-1EC1-4241-32B46034A91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1396"/>
          <a:stretch/>
        </p:blipFill>
        <p:spPr>
          <a:xfrm>
            <a:off x="290145" y="4385322"/>
            <a:ext cx="7147036" cy="210192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BFEC0DE-2BF7-70A9-B55B-97BEA53450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333" y="3732136"/>
            <a:ext cx="7189894" cy="39562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9ED66E-D975-6A09-1B43-3D6A74ADDD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9459" y="1776186"/>
            <a:ext cx="1300741" cy="13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68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F6804-515D-CBDC-BA39-0554D376F1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6"/>
          <a:stretch/>
        </p:blipFill>
        <p:spPr>
          <a:xfrm>
            <a:off x="6006352" y="0"/>
            <a:ext cx="1652725" cy="64633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6603672-FD7D-BFE3-A5B9-865D1B46A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44" y="7059043"/>
            <a:ext cx="2267266" cy="3715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E6808D4-CB10-1C9D-CE56-A9771F2D6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144" y="7439116"/>
            <a:ext cx="7343507" cy="3448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308E73-EE10-6297-B218-E4B09BAE8A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832" y="5014178"/>
            <a:ext cx="7447800" cy="48498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5ACDDF-F09C-FDE3-C1FC-5C972B282231}"/>
              </a:ext>
            </a:extLst>
          </p:cNvPr>
          <p:cNvSpPr txBox="1"/>
          <p:nvPr/>
        </p:nvSpPr>
        <p:spPr>
          <a:xfrm>
            <a:off x="113323" y="251792"/>
            <a:ext cx="4035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138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Our Culture &amp; In the Community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469540-8AC6-309D-93C5-D465D1CA0C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430"/>
          <a:stretch/>
        </p:blipFill>
        <p:spPr>
          <a:xfrm>
            <a:off x="163440" y="691674"/>
            <a:ext cx="5842911" cy="25767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482815-CC61-C7B6-7E78-73CC34252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018" y="3481655"/>
            <a:ext cx="4675520" cy="13193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D2FF55-617E-53EC-A16C-BE92696FA0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6525" y="3306914"/>
            <a:ext cx="1676110" cy="167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5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F6804-515D-CBDC-BA39-0554D376F1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6"/>
          <a:stretch/>
        </p:blipFill>
        <p:spPr>
          <a:xfrm>
            <a:off x="6006352" y="0"/>
            <a:ext cx="1652725" cy="6463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DB2D91-580D-0660-A076-6BA0BD5153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7098"/>
          <a:stretch/>
        </p:blipFill>
        <p:spPr>
          <a:xfrm>
            <a:off x="290143" y="602597"/>
            <a:ext cx="7187184" cy="5055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01F99F-A637-F204-A48F-BF7B3EE41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56" y="614129"/>
            <a:ext cx="7238244" cy="22774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B3EA54-1FEA-4FD4-0B3A-7A8136E496A6}"/>
              </a:ext>
            </a:extLst>
          </p:cNvPr>
          <p:cNvSpPr txBox="1"/>
          <p:nvPr/>
        </p:nvSpPr>
        <p:spPr>
          <a:xfrm>
            <a:off x="213459" y="203862"/>
            <a:ext cx="3966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138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Project C - New York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61FD49-8010-8044-AEEA-2E9AF8353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457" y="2641182"/>
            <a:ext cx="7310241" cy="571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942697-6A8F-BE2F-A641-DFA716F3B7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732" y="3289468"/>
            <a:ext cx="7185683" cy="16841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2F34C25-985D-1193-B69B-4D52979CD2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732" y="5133152"/>
            <a:ext cx="7362505" cy="15480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C5D26E-2710-56EF-2455-5AEB8DC4A7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732" y="6840737"/>
            <a:ext cx="7362505" cy="12904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83983AC-0296-E4D9-B1AF-88C7EC3B53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1606" y="4188345"/>
            <a:ext cx="838557" cy="8385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6AE08BB-EB3F-89B4-8DFB-63E1A5C990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0365" y="5848710"/>
            <a:ext cx="841248" cy="8412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778AD0C-1840-7482-0741-59C8E65BAD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38915" y="7289954"/>
            <a:ext cx="841248" cy="84124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DB389BE-FD6C-15FB-F942-1B96BEA3EB5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31291" b="23918"/>
          <a:stretch/>
        </p:blipFill>
        <p:spPr>
          <a:xfrm>
            <a:off x="344731" y="8320443"/>
            <a:ext cx="7314345" cy="99749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BAC85A2-9EC2-03E8-C7CF-C5F2872539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60365" y="8476690"/>
            <a:ext cx="841248" cy="8412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094608-B8BC-F14F-1E54-9F5BB8447E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9455" y="1919461"/>
            <a:ext cx="803488" cy="8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2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3B3EA54-1FEA-4FD4-0B3A-7A8136E496A6}"/>
              </a:ext>
            </a:extLst>
          </p:cNvPr>
          <p:cNvSpPr txBox="1"/>
          <p:nvPr/>
        </p:nvSpPr>
        <p:spPr>
          <a:xfrm>
            <a:off x="213459" y="239031"/>
            <a:ext cx="39667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138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National Grid Foundation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61FD49-8010-8044-AEEA-2E9AF8353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57" y="2594290"/>
            <a:ext cx="7310241" cy="5715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BAC85A2-9EC2-03E8-C7CF-C5F287253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365" y="8371183"/>
            <a:ext cx="841248" cy="84124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D7FF433-DC15-6F31-6B03-E172EABE2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18" y="839687"/>
            <a:ext cx="7510623" cy="334531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C4E7164-F819-9189-9A84-49B499F1E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1796" y="2415"/>
            <a:ext cx="1152525" cy="109537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998C7CB-876C-48D7-3426-9BB0A7A36B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46" y="5248486"/>
            <a:ext cx="6842708" cy="460605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673877D-C3E1-3960-5953-EE22349E5313}"/>
              </a:ext>
            </a:extLst>
          </p:cNvPr>
          <p:cNvSpPr txBox="1"/>
          <p:nvPr/>
        </p:nvSpPr>
        <p:spPr>
          <a:xfrm>
            <a:off x="231457" y="4349213"/>
            <a:ext cx="73462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138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Mission Statement </a:t>
            </a:r>
          </a:p>
          <a:p>
            <a:r>
              <a:rPr lang="en-US" sz="1100" b="0" i="0" dirty="0">
                <a:solidFill>
                  <a:srgbClr val="040C2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We support and engage non-profit organizations that take ownership for implementing educational and environmental programs and solutions</a:t>
            </a:r>
            <a:r>
              <a:rPr lang="en-US" sz="1100" b="0" i="0" dirty="0">
                <a:solidFill>
                  <a:srgbClr val="1F1F1F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These partnerships help build stronger communities -- the important first step in transforming individuals, neighborhoods, cities and, ultimately, our planet.</a:t>
            </a:r>
            <a:endParaRPr lang="en-US" sz="1100" b="1" dirty="0">
              <a:solidFill>
                <a:srgbClr val="00138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A2E0B3A9-4B5A-C15D-C5A0-BB7F044E61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3539" y="3148777"/>
            <a:ext cx="1036222" cy="103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96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F6804-515D-CBDC-BA39-0554D376F1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6"/>
          <a:stretch/>
        </p:blipFill>
        <p:spPr>
          <a:xfrm>
            <a:off x="6006352" y="0"/>
            <a:ext cx="1652725" cy="6463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2DB2D91-580D-0660-A076-6BA0BD5153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7098"/>
          <a:stretch/>
        </p:blipFill>
        <p:spPr>
          <a:xfrm>
            <a:off x="290143" y="602597"/>
            <a:ext cx="7187184" cy="5055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01F99F-A637-F204-A48F-BF7B3EE41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56" y="614129"/>
            <a:ext cx="7238244" cy="22774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B3EA54-1FEA-4FD4-0B3A-7A8136E496A6}"/>
              </a:ext>
            </a:extLst>
          </p:cNvPr>
          <p:cNvSpPr txBox="1"/>
          <p:nvPr/>
        </p:nvSpPr>
        <p:spPr>
          <a:xfrm>
            <a:off x="213459" y="203862"/>
            <a:ext cx="3966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138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Indigenous Peoples Initiative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61FD49-8010-8044-AEEA-2E9AF83531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457" y="2641182"/>
            <a:ext cx="7310241" cy="571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942697-6A8F-BE2F-A641-DFA716F3B7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732" y="3289468"/>
            <a:ext cx="7185683" cy="16841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2F34C25-985D-1193-B69B-4D52979CD2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732" y="5133152"/>
            <a:ext cx="7362505" cy="15480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5C5D26E-2710-56EF-2455-5AEB8DC4A7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732" y="6840737"/>
            <a:ext cx="7362505" cy="12904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83983AC-0296-E4D9-B1AF-88C7EC3B53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1606" y="4188345"/>
            <a:ext cx="838557" cy="8385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6AE08BB-EB3F-89B4-8DFB-63E1A5C990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0365" y="5848710"/>
            <a:ext cx="841248" cy="84124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778AD0C-1840-7482-0741-59C8E65BAD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38915" y="7289954"/>
            <a:ext cx="841248" cy="84124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DB389BE-FD6C-15FB-F942-1B96BEA3EB54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31291" b="23918"/>
          <a:stretch/>
        </p:blipFill>
        <p:spPr>
          <a:xfrm>
            <a:off x="344731" y="8320443"/>
            <a:ext cx="7314345" cy="99749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BAC85A2-9EC2-03E8-C7CF-C5F2872539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60365" y="8476690"/>
            <a:ext cx="841248" cy="8412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094608-B8BC-F14F-1E54-9F5BB8447E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9455" y="1919461"/>
            <a:ext cx="803488" cy="8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59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2a4985-7339-4425-856a-bbb791b097bf" xsi:nil="true"/>
    <WorkOrder_x0023_ xmlns="1a32a865-dbe4-49b8-8928-648e11dc2ad3" xsi:nil="true"/>
    <ActivityCode xmlns="1a32a865-dbe4-49b8-8928-648e11dc2ad3" xsi:nil="true"/>
    <lcf76f155ced4ddcb4097134ff3c332f xmlns="1a32a865-dbe4-49b8-8928-648e11dc2ad3">
      <Terms xmlns="http://schemas.microsoft.com/office/infopath/2007/PartnerControls"/>
    </lcf76f155ced4ddcb4097134ff3c332f>
    <Tier xmlns="1a32a865-dbe4-49b8-8928-648e11dc2ad3" xsi:nil="true"/>
    <Notes xmlns="1a32a865-dbe4-49b8-8928-648e11dc2ad3" xsi:nil="true"/>
    <Image xmlns="1a32a865-dbe4-49b8-8928-648e11dc2ad3" xsi:nil="true"/>
    <Constr_x002e_Start xmlns="1a32a865-dbe4-49b8-8928-648e11dc2ad3" xsi:nil="true"/>
    <Status xmlns="1a32a865-dbe4-49b8-8928-648e11dc2ad3" xsi:nil="true"/>
    <AbutterMeeting_x002f_Visit xmlns="1a32a865-dbe4-49b8-8928-648e11dc2ad3" xsi:nil="true"/>
    <AribaPO xmlns="1a32a865-dbe4-49b8-8928-648e11dc2ad3" xsi:nil="true"/>
    <Letters xmlns="1a32a865-dbe4-49b8-8928-648e11dc2ad3" xsi:nil="true"/>
    <BOSMeetings xmlns="1a32a865-dbe4-49b8-8928-648e11dc2ad3" xsi:nil="true"/>
    <State xmlns="1a32a865-dbe4-49b8-8928-648e11dc2ad3" xsi:nil="true"/>
    <OpenHouses xmlns="1a32a865-dbe4-49b8-8928-648e11dc2ad3" xsi:nil="true"/>
    <HotlineCalls xmlns="1a32a865-dbe4-49b8-8928-648e11dc2ad3" xsi:nil="true"/>
    <ConstructionEnd xmlns="1a32a865-dbe4-49b8-8928-648e11dc2ad3" xsi:nil="true"/>
    <Segment xmlns="1a32a865-dbe4-49b8-8928-648e11dc2ad3" xsi:nil="true"/>
    <ProjectBudget xmlns="1a32a865-dbe4-49b8-8928-648e11dc2ad3" xsi:nil="true"/>
    <Issues_x002f_ResolutionForm xmlns="1a32a865-dbe4-49b8-8928-648e11dc2ad3" xsi:nil="true"/>
    <Aretz_x002c_Danielle xmlns="1a32a865-dbe4-49b8-8928-648e11dc2ad3">
      <UserInfo>
        <DisplayName/>
        <AccountId xsi:nil="true"/>
        <AccountType/>
      </UserInfo>
    </Aretz_x002c_Danielle>
    <SEC_x002f_EFSBMeetings xmlns="1a32a865-dbe4-49b8-8928-648e11dc2ad3" xsi:nil="true"/>
    <StakeholderSpecialist xmlns="1a32a865-dbe4-49b8-8928-648e11dc2ad3" xsi:nil="true"/>
    <Website xmlns="1a32a865-dbe4-49b8-8928-648e11dc2ad3">true</Website>
    <DoorKnocks xmlns="1a32a865-dbe4-49b8-8928-648e11dc2ad3" xsi:nil="true"/>
    <Emails xmlns="1a32a865-dbe4-49b8-8928-648e11dc2ad3" xsi:nil="true"/>
    <Abutters xmlns="1a32a865-dbe4-49b8-8928-648e11dc2ad3" xsi:nil="true"/>
    <SharedWithUsers xmlns="d22a4985-7339-4425-856a-bbb791b097bf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6B8D9CF7832A49A626BF1B4925FE9E" ma:contentTypeVersion="50" ma:contentTypeDescription="Create a new document." ma:contentTypeScope="" ma:versionID="50f9a74c1e94d1226c14f727c1e4de6c">
  <xsd:schema xmlns:xsd="http://www.w3.org/2001/XMLSchema" xmlns:xs="http://www.w3.org/2001/XMLSchema" xmlns:p="http://schemas.microsoft.com/office/2006/metadata/properties" xmlns:ns2="1a32a865-dbe4-49b8-8928-648e11dc2ad3" xmlns:ns3="d22a4985-7339-4425-856a-bbb791b097bf" targetNamespace="http://schemas.microsoft.com/office/2006/metadata/properties" ma:root="true" ma:fieldsID="b2ab65e9fe4503dc6d0dc2a3d7b63a88" ns2:_="" ns3:_="">
    <xsd:import namespace="1a32a865-dbe4-49b8-8928-648e11dc2ad3"/>
    <xsd:import namespace="d22a4985-7339-4425-856a-bbb791b097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Aretz_x002c_Daniell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Tier" minOccurs="0"/>
                <xsd:element ref="ns2:StakeholderSpecialist" minOccurs="0"/>
                <xsd:element ref="ns2:WorkOrder_x0023_" minOccurs="0"/>
                <xsd:element ref="ns2:Status" minOccurs="0"/>
                <xsd:element ref="ns2:AribaPO" minOccurs="0"/>
                <xsd:element ref="ns2:ActivityCode" minOccurs="0"/>
                <xsd:element ref="ns2:Issues_x002f_ResolutionForm" minOccurs="0"/>
                <xsd:element ref="ns2:ProjectBudget" minOccurs="0"/>
                <xsd:element ref="ns2:DoorKnocks" minOccurs="0"/>
                <xsd:element ref="ns2:Letters" minOccurs="0"/>
                <xsd:element ref="ns2:BOSMeetings" minOccurs="0"/>
                <xsd:element ref="ns2:OpenHouses" minOccurs="0"/>
                <xsd:element ref="ns2:SEC_x002f_EFSBMeetings" minOccurs="0"/>
                <xsd:element ref="ns2:Website" minOccurs="0"/>
                <xsd:element ref="ns2:Image" minOccurs="0"/>
                <xsd:element ref="ns2:ConstructionEnd" minOccurs="0"/>
                <xsd:element ref="ns2:Abutters" minOccurs="0"/>
                <xsd:element ref="ns2:AbutterMeeting_x002f_Visit" minOccurs="0"/>
                <xsd:element ref="ns2:Constr_x002e_Start" minOccurs="0"/>
                <xsd:element ref="ns2:Emails" minOccurs="0"/>
                <xsd:element ref="ns2:Segment" minOccurs="0"/>
                <xsd:element ref="ns2:Notes" minOccurs="0"/>
                <xsd:element ref="ns2:State" minOccurs="0"/>
                <xsd:element ref="ns2:HotlineCal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32a865-dbe4-49b8-8928-648e11dc2a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Aretz_x002c_Danielle" ma:index="12" nillable="true" ma:displayName="Stakeholder" ma:format="Dropdown" ma:list="UserInfo" ma:SharePointGroup="0" ma:internalName="Aretz_x002c_Daniel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571c05a-9bf0-4b0b-ad97-e13aed49b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ier" ma:index="26" nillable="true" ma:displayName="Tier" ma:format="Dropdown" ma:internalName="Tier">
      <xsd:simpleType>
        <xsd:restriction base="dms:Choice">
          <xsd:enumeration value="Tier 1"/>
          <xsd:enumeration value="Tier 2"/>
          <xsd:enumeration value="Tier 3"/>
        </xsd:restriction>
      </xsd:simpleType>
    </xsd:element>
    <xsd:element name="StakeholderSpecialist" ma:index="27" nillable="true" ma:displayName="Stkhdr. Specialist" ma:format="Dropdown" ma:internalName="StakeholderSpecialis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ethany Rocha"/>
                    <xsd:enumeration value="Danielle Aretz"/>
                    <xsd:enumeration value="Gary St Fleur"/>
                    <xsd:enumeration value="Joseph Carroll"/>
                    <xsd:enumeration value="Matthew O'Brien"/>
                    <xsd:enumeration value="Michelle Jeronis"/>
                    <xsd:enumeration value="Jean Charles"/>
                    <xsd:enumeration value="James King"/>
                    <xsd:enumeration value="Danielle Oakes"/>
                    <xsd:enumeration value="Julia Kaplan"/>
                    <xsd:enumeration value="Katie Riewestahl"/>
                    <xsd:enumeration value="Rylie Murray"/>
                    <xsd:enumeration value="Madison McCaffery"/>
                    <xsd:enumeration value="Ashley Pierre-Louis"/>
                    <xsd:enumeration value="Travis Chaplin"/>
                    <xsd:enumeration value="COMPLETE"/>
                  </xsd:restriction>
                </xsd:simpleType>
              </xsd:element>
            </xsd:sequence>
          </xsd:extension>
        </xsd:complexContent>
      </xsd:complexType>
    </xsd:element>
    <xsd:element name="WorkOrder_x0023_" ma:index="28" nillable="true" ma:displayName="Work Order #" ma:format="Dropdown" ma:internalName="WorkOrder_x0023_">
      <xsd:simpleType>
        <xsd:restriction base="dms:Text">
          <xsd:maxLength value="255"/>
        </xsd:restriction>
      </xsd:simpleType>
    </xsd:element>
    <xsd:element name="Status" ma:index="29" nillable="true" ma:displayName="Status" ma:description="Unknown" ma:format="Dropdown" ma:internalName="Status">
      <xsd:simpleType>
        <xsd:restriction base="dms:Choice">
          <xsd:enumeration value="Pre-Construction"/>
          <xsd:enumeration value="In Construction"/>
          <xsd:enumeration value="Project Closing"/>
          <xsd:enumeration value="Complete"/>
          <xsd:enumeration value="Project Paused"/>
          <xsd:enumeration value="Unknown"/>
        </xsd:restriction>
      </xsd:simpleType>
    </xsd:element>
    <xsd:element name="AribaPO" ma:index="30" nillable="true" ma:displayName="Ariba PO" ma:format="Dropdown" ma:internalName="AribaPO">
      <xsd:simpleType>
        <xsd:restriction base="dms:Text">
          <xsd:maxLength value="255"/>
        </xsd:restriction>
      </xsd:simpleType>
    </xsd:element>
    <xsd:element name="ActivityCode" ma:index="31" nillable="true" ma:displayName="Activity Code" ma:format="Dropdown" ma:internalName="ActivityCode">
      <xsd:simpleType>
        <xsd:restriction base="dms:Choice">
          <xsd:enumeration value="3547"/>
          <xsd:enumeration value="9670"/>
          <xsd:enumeration value="Choice 3"/>
        </xsd:restriction>
      </xsd:simpleType>
    </xsd:element>
    <xsd:element name="Issues_x002f_ResolutionForm" ma:index="32" nillable="true" ma:displayName="Issues/Resolution Form" ma:description="This will track how many unique issues/requests by Stakeholders have been brought forward for each project. " ma:format="Dropdown" ma:internalName="Issues_x002f_ResolutionForm" ma:percentage="FALSE">
      <xsd:simpleType>
        <xsd:restriction base="dms:Number"/>
      </xsd:simpleType>
    </xsd:element>
    <xsd:element name="ProjectBudget" ma:index="33" nillable="true" ma:displayName="Project Budget" ma:format="Dropdown" ma:internalName="ProjectBudget">
      <xsd:simpleType>
        <xsd:restriction base="dms:Text">
          <xsd:maxLength value="255"/>
        </xsd:restriction>
      </xsd:simpleType>
    </xsd:element>
    <xsd:element name="DoorKnocks" ma:index="34" nillable="true" ma:displayName="Door Knocks" ma:format="Dropdown" ma:internalName="DoorKnocks" ma:percentage="FALSE">
      <xsd:simpleType>
        <xsd:restriction base="dms:Number"/>
      </xsd:simpleType>
    </xsd:element>
    <xsd:element name="Letters" ma:index="35" nillable="true" ma:displayName="Letters" ma:format="Dropdown" ma:internalName="Letters" ma:percentage="FALSE">
      <xsd:simpleType>
        <xsd:restriction base="dms:Number"/>
      </xsd:simpleType>
    </xsd:element>
    <xsd:element name="BOSMeetings" ma:index="36" nillable="true" ma:displayName="BOS Meetings" ma:format="Dropdown" ma:internalName="BOSMeetings" ma:percentage="FALSE">
      <xsd:simpleType>
        <xsd:restriction base="dms:Number"/>
      </xsd:simpleType>
    </xsd:element>
    <xsd:element name="OpenHouses" ma:index="37" nillable="true" ma:displayName="Open Houses" ma:format="Dropdown" ma:internalName="OpenHouses" ma:percentage="FALSE">
      <xsd:simpleType>
        <xsd:restriction base="dms:Number"/>
      </xsd:simpleType>
    </xsd:element>
    <xsd:element name="SEC_x002f_EFSBMeetings" ma:index="38" nillable="true" ma:displayName="SEC/EFSB Meetings" ma:format="Dropdown" ma:internalName="SEC_x002f_EFSBMeetings" ma:percentage="FALSE">
      <xsd:simpleType>
        <xsd:restriction base="dms:Number"/>
      </xsd:simpleType>
    </xsd:element>
    <xsd:element name="Website" ma:index="39" nillable="true" ma:displayName="Website" ma:default="1" ma:format="Dropdown" ma:internalName="Website">
      <xsd:simpleType>
        <xsd:restriction base="dms:Boolean"/>
      </xsd:simpleType>
    </xsd:element>
    <xsd:element name="Image" ma:index="40" nillable="true" ma:displayName="Image" ma:format="Thumbnail" ma:internalName="Image">
      <xsd:simpleType>
        <xsd:restriction base="dms:Unknown"/>
      </xsd:simpleType>
    </xsd:element>
    <xsd:element name="ConstructionEnd" ma:index="41" nillable="true" ma:displayName="Constr. End" ma:description="Estimated date that construction is expected to finish" ma:format="DateOnly" ma:internalName="ConstructionEnd">
      <xsd:simpleType>
        <xsd:restriction base="dms:DateTime"/>
      </xsd:simpleType>
    </xsd:element>
    <xsd:element name="Abutters" ma:index="42" nillable="true" ma:displayName="Abutters" ma:format="Dropdown" ma:internalName="Abutters" ma:percentage="FALSE">
      <xsd:simpleType>
        <xsd:restriction base="dms:Number"/>
      </xsd:simpleType>
    </xsd:element>
    <xsd:element name="AbutterMeeting_x002f_Visit" ma:index="43" nillable="true" ma:displayName="Abutter Meeting/Visit" ma:format="Dropdown" ma:internalName="AbutterMeeting_x002f_Visit" ma:percentage="FALSE">
      <xsd:simpleType>
        <xsd:restriction base="dms:Number"/>
      </xsd:simpleType>
    </xsd:element>
    <xsd:element name="Constr_x002e_Start" ma:index="44" nillable="true" ma:displayName="Constr. Start" ma:description="Estimated time that construction is predicted to begin. If you just have the season + year, use the first month and first date for the start date and the last month and last date for the season for the end date. Spring (March-May), Summer (June-August), Fall (September- November), Winter (December-February)" ma:format="DateOnly" ma:internalName="Constr_x002e_Start">
      <xsd:simpleType>
        <xsd:restriction base="dms:DateTime"/>
      </xsd:simpleType>
    </xsd:element>
    <xsd:element name="Emails" ma:index="45" nillable="true" ma:displayName="Emails" ma:format="Dropdown" ma:internalName="Emails" ma:percentage="FALSE">
      <xsd:simpleType>
        <xsd:restriction base="dms:Number"/>
      </xsd:simpleType>
    </xsd:element>
    <xsd:element name="Segment" ma:index="46" nillable="true" ma:displayName="Segment" ma:format="Dropdown" ma:internalName="Segmen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Gas"/>
                    <xsd:enumeration value="Electric"/>
                    <xsd:enumeration value="Geothermal"/>
                  </xsd:restriction>
                </xsd:simpleType>
              </xsd:element>
            </xsd:sequence>
          </xsd:extension>
        </xsd:complexContent>
      </xsd:complexType>
    </xsd:element>
    <xsd:element name="Notes" ma:index="47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State" ma:index="48" nillable="true" ma:displayName="State" ma:format="Dropdown" ma:internalName="State">
      <xsd:simpleType>
        <xsd:restriction base="dms:Choice">
          <xsd:enumeration value="Massachusetts"/>
          <xsd:enumeration value="Vermont"/>
          <xsd:enumeration value="New Hampshire"/>
        </xsd:restriction>
      </xsd:simpleType>
    </xsd:element>
    <xsd:element name="HotlineCalls" ma:index="49" nillable="true" ma:displayName="Hotline Calls" ma:format="Dropdown" ma:internalName="HotlineCall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2a4985-7339-4425-856a-bbb791b097b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3454a8fd-606d-42c0-9096-764c365adcf4}" ma:internalName="TaxCatchAll" ma:showField="CatchAllData" ma:web="d22a4985-7339-4425-856a-bbb791b097b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BF59FB-B2C3-49C4-AB0C-407BAA7C65B8}">
  <ds:schemaRefs>
    <ds:schemaRef ds:uri="http://schemas.microsoft.com/office/2006/metadata/properties"/>
    <ds:schemaRef ds:uri="http://schemas.microsoft.com/office/infopath/2007/PartnerControls"/>
    <ds:schemaRef ds:uri="d22a4985-7339-4425-856a-bbb791b097bf"/>
    <ds:schemaRef ds:uri="1a32a865-dbe4-49b8-8928-648e11dc2ad3"/>
  </ds:schemaRefs>
</ds:datastoreItem>
</file>

<file path=customXml/itemProps2.xml><?xml version="1.0" encoding="utf-8"?>
<ds:datastoreItem xmlns:ds="http://schemas.openxmlformats.org/officeDocument/2006/customXml" ds:itemID="{2E73A00D-A192-47D5-91BF-117D26B0B4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C156DA-1D4C-4852-92BA-A14BEFF2A2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32a865-dbe4-49b8-8928-648e11dc2ad3"/>
    <ds:schemaRef ds:uri="d22a4985-7339-4425-856a-bbb791b097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338</TotalTime>
  <Words>103</Words>
  <Application>Microsoft Office PowerPoint</Application>
  <PresentationFormat>Custom</PresentationFormat>
  <Paragraphs>22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Oakes</dc:creator>
  <cp:lastModifiedBy>Kathleen Tarquinio</cp:lastModifiedBy>
  <cp:revision>3</cp:revision>
  <dcterms:created xsi:type="dcterms:W3CDTF">2024-08-26T16:08:34Z</dcterms:created>
  <dcterms:modified xsi:type="dcterms:W3CDTF">2026-05-08T19:22:38Z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0x010100A26B8D9CF7832A49A626BF1B4925FE9E</vt:lpwstr>
  </property>
  <property fmtid="{D5CDD505-2E9C-101B-9397-08002B2CF9AE}" pid="3" name="MediaServiceImageTags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LiveSheet">
    <vt:lpwstr>, </vt:lpwstr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MSIP_Label_8bd75a54-f2be-4ffa-b165-74c609d83991_Enabled">
    <vt:lpwstr>true</vt:lpwstr>
  </property>
  <property fmtid="{D5CDD505-2E9C-101B-9397-08002B2CF9AE}" pid="14" name="MSIP_Label_8bd75a54-f2be-4ffa-b165-74c609d83991_SetDate">
    <vt:lpwstr>2026-05-08T19:22:38Z</vt:lpwstr>
  </property>
  <property fmtid="{D5CDD505-2E9C-101B-9397-08002B2CF9AE}" pid="15" name="MSIP_Label_8bd75a54-f2be-4ffa-b165-74c609d83991_Method">
    <vt:lpwstr>Standard</vt:lpwstr>
  </property>
  <property fmtid="{D5CDD505-2E9C-101B-9397-08002B2CF9AE}" pid="16" name="MSIP_Label_8bd75a54-f2be-4ffa-b165-74c609d83991_Name">
    <vt:lpwstr>Internal use only</vt:lpwstr>
  </property>
  <property fmtid="{D5CDD505-2E9C-101B-9397-08002B2CF9AE}" pid="17" name="MSIP_Label_8bd75a54-f2be-4ffa-b165-74c609d83991_SiteId">
    <vt:lpwstr>f98a6a53-25f3-4212-901c-c7787fcd3495</vt:lpwstr>
  </property>
  <property fmtid="{D5CDD505-2E9C-101B-9397-08002B2CF9AE}" pid="18" name="MSIP_Label_8bd75a54-f2be-4ffa-b165-74c609d83991_ActionId">
    <vt:lpwstr>3123693d-11ca-4dc3-80d4-c0d357d38dcb</vt:lpwstr>
  </property>
  <property fmtid="{D5CDD505-2E9C-101B-9397-08002B2CF9AE}" pid="19" name="MSIP_Label_8bd75a54-f2be-4ffa-b165-74c609d83991_ContentBits">
    <vt:lpwstr>0</vt:lpwstr>
  </property>
  <property fmtid="{D5CDD505-2E9C-101B-9397-08002B2CF9AE}" pid="20" name="MSIP_Label_8bd75a54-f2be-4ffa-b165-74c609d83991_Tag">
    <vt:lpwstr>10, 3, 0, 2</vt:lpwstr>
  </property>
</Properties>
</file>