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67" r:id="rId5"/>
    <p:sldId id="266" r:id="rId6"/>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47A"/>
    <a:srgbClr val="0013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Oakes" userId="S::danielle.oakes@nationalgrid.com::9d9d2623-e773-4789-8fa7-959ff049e73c" providerId="AD" clId="Web-{B32FE415-2819-6EFD-4BB1-FF2B2FED718B}"/>
    <pc:docChg chg="mod">
      <pc:chgData name="Danielle Oakes" userId="S::danielle.oakes@nationalgrid.com::9d9d2623-e773-4789-8fa7-959ff049e73c" providerId="AD" clId="Web-{B32FE415-2819-6EFD-4BB1-FF2B2FED718B}" dt="2026-05-08T15:28:53.800" v="0" actId="3347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92CEB-F6CA-4610-BBCD-B18EBDB6D26F}" type="datetimeFigureOut">
              <a:rPr lang="en-US" smtClean="0"/>
              <a:t>5/8/2026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6741EC-B4E5-47B1-A65D-EC0AE344E113}" type="slidenum">
              <a:rPr lang="en-US" smtClean="0"/>
              <a:t>‹#›</a:t>
            </a:fld>
            <a:endParaRPr lang="en-US"/>
          </a:p>
        </p:txBody>
      </p:sp>
    </p:spTree>
    <p:extLst>
      <p:ext uri="{BB962C8B-B14F-4D97-AF65-F5344CB8AC3E}">
        <p14:creationId xmlns:p14="http://schemas.microsoft.com/office/powerpoint/2010/main" val="987206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p>
        </p:txBody>
      </p:sp>
      <p:sp>
        <p:nvSpPr>
          <p:cNvPr id="4" name="Date Placeholder 3"/>
          <p:cNvSpPr>
            <a:spLocks noGrp="1"/>
          </p:cNvSpPr>
          <p:nvPr>
            <p:ph type="dt" sz="half" idx="10"/>
          </p:nvPr>
        </p:nvSpPr>
        <p:spPr/>
        <p:txBody>
          <a:bodyPr/>
          <a:lstStyle/>
          <a:p>
            <a:fld id="{CA02C3B4-5657-4127-AD9E-37CFCCA94349}" type="datetimeFigureOut">
              <a:rPr lang="en-US" smtClean="0"/>
              <a:t>5/8/2026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3432408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02C3B4-5657-4127-AD9E-37CFCCA94349}" type="datetimeFigureOut">
              <a:rPr lang="en-US" smtClean="0"/>
              <a:t>5/8/2026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84320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02C3B4-5657-4127-AD9E-37CFCCA94349}" type="datetimeFigureOut">
              <a:rPr lang="en-US" smtClean="0"/>
              <a:t>5/8/2026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128215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02C3B4-5657-4127-AD9E-37CFCCA94349}" type="datetimeFigureOut">
              <a:rPr lang="en-US" smtClean="0"/>
              <a:t>5/8/2026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259483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02C3B4-5657-4127-AD9E-37CFCCA94349}" type="datetimeFigureOut">
              <a:rPr lang="en-US" smtClean="0"/>
              <a:t>5/8/2026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1780165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02C3B4-5657-4127-AD9E-37CFCCA94349}" type="datetimeFigureOut">
              <a:rPr lang="en-US" smtClean="0"/>
              <a:t>5/8/2026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4056493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02C3B4-5657-4127-AD9E-37CFCCA94349}" type="datetimeFigureOut">
              <a:rPr lang="en-US" smtClean="0"/>
              <a:t>5/8/2026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3887391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02C3B4-5657-4127-AD9E-37CFCCA94349}" type="datetimeFigureOut">
              <a:rPr lang="en-US" smtClean="0"/>
              <a:t>5/8/2026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1310335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02C3B4-5657-4127-AD9E-37CFCCA94349}" type="datetimeFigureOut">
              <a:rPr lang="en-US" smtClean="0"/>
              <a:t>5/8/2026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802684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CA02C3B4-5657-4127-AD9E-37CFCCA94349}" type="datetimeFigureOut">
              <a:rPr lang="en-US" smtClean="0"/>
              <a:t>5/8/2026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4032935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CA02C3B4-5657-4127-AD9E-37CFCCA94349}" type="datetimeFigureOut">
              <a:rPr lang="en-US" smtClean="0"/>
              <a:t>5/8/2026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62838-F46E-4A2B-83F1-C1B8CC3F971E}" type="slidenum">
              <a:rPr lang="en-US" smtClean="0"/>
              <a:t>‹#›</a:t>
            </a:fld>
            <a:endParaRPr lang="en-US"/>
          </a:p>
        </p:txBody>
      </p:sp>
    </p:spTree>
    <p:extLst>
      <p:ext uri="{BB962C8B-B14F-4D97-AF65-F5344CB8AC3E}">
        <p14:creationId xmlns:p14="http://schemas.microsoft.com/office/powerpoint/2010/main" val="1048480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CA02C3B4-5657-4127-AD9E-37CFCCA94349}" type="datetimeFigureOut">
              <a:rPr lang="en-US" smtClean="0"/>
              <a:t>5/8/2026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1A662838-F46E-4A2B-83F1-C1B8CC3F971E}" type="slidenum">
              <a:rPr lang="en-US" smtClean="0"/>
              <a:t>‹#›</a:t>
            </a:fld>
            <a:endParaRPr lang="en-US"/>
          </a:p>
        </p:txBody>
      </p:sp>
    </p:spTree>
    <p:extLst>
      <p:ext uri="{BB962C8B-B14F-4D97-AF65-F5344CB8AC3E}">
        <p14:creationId xmlns:p14="http://schemas.microsoft.com/office/powerpoint/2010/main" val="29976643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9F6804-515D-CBDC-BA39-0554D376F15D}"/>
              </a:ext>
            </a:extLst>
          </p:cNvPr>
          <p:cNvPicPr>
            <a:picLocks noChangeAspect="1"/>
          </p:cNvPicPr>
          <p:nvPr/>
        </p:nvPicPr>
        <p:blipFill rotWithShape="1">
          <a:blip r:embed="rId2"/>
          <a:srcRect r="6416"/>
          <a:stretch/>
        </p:blipFill>
        <p:spPr>
          <a:xfrm>
            <a:off x="5906973" y="9359964"/>
            <a:ext cx="1652725" cy="646337"/>
          </a:xfrm>
          <a:prstGeom prst="rect">
            <a:avLst/>
          </a:prstGeom>
        </p:spPr>
      </p:pic>
      <p:sp>
        <p:nvSpPr>
          <p:cNvPr id="4" name="Text Placeholder 42">
            <a:extLst>
              <a:ext uri="{FF2B5EF4-FFF2-40B4-BE49-F238E27FC236}">
                <a16:creationId xmlns:a16="http://schemas.microsoft.com/office/drawing/2014/main" id="{FB54E5CD-AFC7-48C5-BD84-150C89E32AD6}"/>
              </a:ext>
            </a:extLst>
          </p:cNvPr>
          <p:cNvSpPr>
            <a:spLocks noGrp="1"/>
          </p:cNvSpPr>
          <p:nvPr/>
        </p:nvSpPr>
        <p:spPr bwMode="auto">
          <a:xfrm>
            <a:off x="346276" y="823999"/>
            <a:ext cx="5638800" cy="79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marL="0" marR="0" fontAlgn="base">
              <a:spcBef>
                <a:spcPts val="0"/>
              </a:spcBef>
              <a:spcAft>
                <a:spcPts val="600"/>
              </a:spcAft>
            </a:pPr>
            <a:r>
              <a:rPr lang="en-GB" sz="2200" b="1">
                <a:solidFill>
                  <a:srgbClr val="FFFFFF"/>
                </a:solidFill>
                <a:effectLst/>
                <a:latin typeface="Arial" panose="020B0604020202020204" pitchFamily="34" charset="0"/>
                <a:ea typeface="MS Mincho" panose="02020609040205080304" pitchFamily="49" charset="-128"/>
              </a:rPr>
              <a:t>First Nations ERG Mission Statement</a:t>
            </a:r>
            <a:endParaRPr lang="en-US" sz="1200">
              <a:effectLst/>
              <a:latin typeface="Times New Roman" panose="02020603050405020304" pitchFamily="18" charset="0"/>
              <a:ea typeface="MS Mincho" panose="02020609040205080304" pitchFamily="49" charset="-128"/>
            </a:endParaRPr>
          </a:p>
          <a:p>
            <a:pPr marL="0" marR="0" fontAlgn="base">
              <a:spcBef>
                <a:spcPts val="0"/>
              </a:spcBef>
              <a:spcAft>
                <a:spcPts val="600"/>
              </a:spcAft>
            </a:pPr>
            <a:r>
              <a:rPr lang="en-GB" sz="2200" b="1">
                <a:solidFill>
                  <a:srgbClr val="FFFFFF"/>
                </a:solidFill>
                <a:effectLst/>
                <a:latin typeface="Arial" panose="020B0604020202020204" pitchFamily="34" charset="0"/>
                <a:ea typeface="MS Mincho" panose="02020609040205080304" pitchFamily="49" charset="-128"/>
              </a:rPr>
              <a:t>2024</a:t>
            </a:r>
            <a:endParaRPr lang="en-US" sz="1200">
              <a:effectLst/>
              <a:latin typeface="Times New Roman" panose="02020603050405020304" pitchFamily="18" charset="0"/>
              <a:ea typeface="MS Mincho" panose="02020609040205080304" pitchFamily="49" charset="-128"/>
            </a:endParaRPr>
          </a:p>
        </p:txBody>
      </p:sp>
      <p:pic>
        <p:nvPicPr>
          <p:cNvPr id="2" name="Picture 1">
            <a:extLst>
              <a:ext uri="{FF2B5EF4-FFF2-40B4-BE49-F238E27FC236}">
                <a16:creationId xmlns:a16="http://schemas.microsoft.com/office/drawing/2014/main" id="{45C9A386-B67C-8E53-BA81-E71953B79E4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 y="0"/>
            <a:ext cx="7772400" cy="1157468"/>
          </a:xfrm>
          <a:prstGeom prst="rect">
            <a:avLst/>
          </a:prstGeom>
        </p:spPr>
      </p:pic>
      <p:sp>
        <p:nvSpPr>
          <p:cNvPr id="13" name="TextBox 12">
            <a:extLst>
              <a:ext uri="{FF2B5EF4-FFF2-40B4-BE49-F238E27FC236}">
                <a16:creationId xmlns:a16="http://schemas.microsoft.com/office/drawing/2014/main" id="{D6DF7AAA-7174-1067-45BE-D561548F632C}"/>
              </a:ext>
            </a:extLst>
          </p:cNvPr>
          <p:cNvSpPr txBox="1">
            <a:spLocks noGrp="1" noRot="1" noMove="1" noResize="1" noEditPoints="1" noAdjustHandles="1" noChangeArrowheads="1" noChangeShapeType="1"/>
          </p:cNvSpPr>
          <p:nvPr/>
        </p:nvSpPr>
        <p:spPr>
          <a:xfrm>
            <a:off x="293368" y="220484"/>
            <a:ext cx="6180880" cy="846386"/>
          </a:xfrm>
          <a:prstGeom prst="rect">
            <a:avLst/>
          </a:prstGeom>
          <a:noFill/>
        </p:spPr>
        <p:txBody>
          <a:bodyPr wrap="square">
            <a:spAutoFit/>
          </a:bodyPr>
          <a:lstStyle/>
          <a:p>
            <a:pPr marL="0" marR="0" fontAlgn="base">
              <a:spcBef>
                <a:spcPts val="0"/>
              </a:spcBef>
              <a:spcAft>
                <a:spcPts val="600"/>
              </a:spcAft>
            </a:pPr>
            <a:r>
              <a:rPr lang="en-US" sz="2200" b="1">
                <a:solidFill>
                  <a:srgbClr val="FFFFFF"/>
                </a:solidFill>
                <a:effectLst/>
                <a:latin typeface="Arial" panose="020B0604020202020204" pitchFamily="34" charset="0"/>
                <a:ea typeface="MS Mincho" panose="02020609040205080304" pitchFamily="49" charset="-128"/>
                <a:cs typeface="Arial" panose="020B0604020202020204" pitchFamily="34" charset="0"/>
              </a:rPr>
              <a:t>National Grid</a:t>
            </a:r>
          </a:p>
          <a:p>
            <a:pPr marL="0" marR="0" fontAlgn="base">
              <a:spcBef>
                <a:spcPts val="0"/>
              </a:spcBef>
              <a:spcAft>
                <a:spcPts val="600"/>
              </a:spcAft>
            </a:pPr>
            <a:r>
              <a:rPr lang="en-US" sz="2200" b="1">
                <a:solidFill>
                  <a:srgbClr val="FFFFFF"/>
                </a:solidFill>
                <a:effectLst/>
                <a:latin typeface="Arial" panose="020B0604020202020204" pitchFamily="34" charset="0"/>
                <a:ea typeface="MS Mincho" panose="02020609040205080304" pitchFamily="49" charset="-128"/>
                <a:cs typeface="Arial" panose="020B0604020202020204" pitchFamily="34" charset="0"/>
              </a:rPr>
              <a:t>Indigenous Peoples Initiative 2024</a:t>
            </a:r>
            <a:endParaRPr lang="en-US" sz="2200">
              <a:effectLst/>
              <a:latin typeface="Arial" panose="020B0604020202020204" pitchFamily="34" charset="0"/>
              <a:ea typeface="MS Mincho" panose="02020609040205080304" pitchFamily="49" charset="-128"/>
              <a:cs typeface="Arial" panose="020B0604020202020204" pitchFamily="34" charset="0"/>
            </a:endParaRPr>
          </a:p>
        </p:txBody>
      </p:sp>
      <p:sp>
        <p:nvSpPr>
          <p:cNvPr id="12" name="TextBox 11">
            <a:extLst>
              <a:ext uri="{FF2B5EF4-FFF2-40B4-BE49-F238E27FC236}">
                <a16:creationId xmlns:a16="http://schemas.microsoft.com/office/drawing/2014/main" id="{AA40D145-521F-C46C-8A43-615AA4C5D92C}"/>
              </a:ext>
            </a:extLst>
          </p:cNvPr>
          <p:cNvSpPr txBox="1"/>
          <p:nvPr/>
        </p:nvSpPr>
        <p:spPr>
          <a:xfrm>
            <a:off x="293368" y="1264371"/>
            <a:ext cx="7185664" cy="8231421"/>
          </a:xfrm>
          <a:prstGeom prst="rect">
            <a:avLst/>
          </a:prstGeom>
          <a:noFill/>
        </p:spPr>
        <p:txBody>
          <a:bodyPr wrap="square">
            <a:spAutoFit/>
          </a:bodyPr>
          <a:lstStyle/>
          <a:p>
            <a:pPr marL="0" marR="0">
              <a:lnSpc>
                <a:spcPct val="120000"/>
              </a:lnSpc>
              <a:spcBef>
                <a:spcPts val="0"/>
              </a:spcBef>
              <a:spcAft>
                <a:spcPts val="1200"/>
              </a:spcAft>
            </a:pPr>
            <a:r>
              <a:rPr lang="en-US" sz="1000" b="1">
                <a:ln>
                  <a:noFill/>
                </a:ln>
                <a:solidFill>
                  <a:srgbClr val="000000"/>
                </a:solidFill>
                <a:effectLst/>
                <a:latin typeface="Arial" panose="020B0604020202020204" pitchFamily="34" charset="0"/>
                <a:ea typeface="Arial Unicode MS"/>
                <a:cs typeface="Arial" panose="020B0604020202020204" pitchFamily="34" charset="0"/>
              </a:rPr>
              <a:t>Where We Were: One Year Ago</a:t>
            </a:r>
            <a:endParaRPr lang="en-US" sz="1000">
              <a:ln>
                <a:noFill/>
              </a:ln>
              <a:solidFill>
                <a:srgbClr val="000000"/>
              </a:solidFill>
              <a:effectLst/>
              <a:latin typeface="Arial" panose="020B0604020202020204" pitchFamily="34" charset="0"/>
              <a:ea typeface="Arial Unicode MS"/>
              <a:cs typeface="Arial" panose="020B0604020202020204" pitchFamily="34" charset="0"/>
            </a:endParaRPr>
          </a:p>
          <a:p>
            <a:pPr marL="0" marR="0">
              <a:lnSpc>
                <a:spcPct val="120000"/>
              </a:lnSpc>
              <a:spcBef>
                <a:spcPts val="0"/>
              </a:spcBef>
              <a:spcAft>
                <a:spcPts val="1200"/>
              </a:spcAft>
            </a:pPr>
            <a:r>
              <a:rPr lang="en-US" sz="1000">
                <a:ln>
                  <a:noFill/>
                </a:ln>
                <a:solidFill>
                  <a:srgbClr val="000000"/>
                </a:solidFill>
                <a:effectLst/>
                <a:latin typeface="Arial" panose="020B0604020202020204" pitchFamily="34" charset="0"/>
                <a:ea typeface="Arial Unicode MS"/>
                <a:cs typeface="Arial" panose="020B0604020202020204" pitchFamily="34" charset="0"/>
              </a:rPr>
              <a:t>Just a year ago, National Grid was at the nascent stage of our Indigenous engagement and outreach initiatives. At that time, we had not yet established a formal Indigenous Peoples statement, and our presence within Native communities was minimal. There was a need for a foundational approach to understand the unique needs of these communities and to build trust and meaningful relationships. Our early efforts were more reactive than proactive, and we lacked the comprehensive strategy required to make a lasting impact.</a:t>
            </a:r>
          </a:p>
          <a:p>
            <a:pPr marL="0" marR="0">
              <a:lnSpc>
                <a:spcPct val="120000"/>
              </a:lnSpc>
              <a:spcBef>
                <a:spcPts val="0"/>
              </a:spcBef>
              <a:spcAft>
                <a:spcPts val="1200"/>
              </a:spcAft>
            </a:pPr>
            <a:r>
              <a:rPr lang="en-US" sz="1000" b="1">
                <a:ln>
                  <a:noFill/>
                </a:ln>
                <a:solidFill>
                  <a:srgbClr val="000000"/>
                </a:solidFill>
                <a:effectLst/>
                <a:latin typeface="Arial" panose="020B0604020202020204" pitchFamily="34" charset="0"/>
                <a:ea typeface="Arial Unicode MS"/>
                <a:cs typeface="Arial" panose="020B0604020202020204" pitchFamily="34" charset="0"/>
              </a:rPr>
              <a:t>Where We Are: Present Achievements</a:t>
            </a:r>
            <a:endParaRPr lang="en-US" sz="1000">
              <a:ln>
                <a:noFill/>
              </a:ln>
              <a:solidFill>
                <a:srgbClr val="000000"/>
              </a:solidFill>
              <a:effectLst/>
              <a:latin typeface="Arial" panose="020B0604020202020204" pitchFamily="34" charset="0"/>
              <a:ea typeface="Arial Unicode MS"/>
              <a:cs typeface="Arial" panose="020B0604020202020204" pitchFamily="34" charset="0"/>
            </a:endParaRPr>
          </a:p>
          <a:p>
            <a:pPr marL="0" marR="0">
              <a:lnSpc>
                <a:spcPct val="120000"/>
              </a:lnSpc>
              <a:spcBef>
                <a:spcPts val="0"/>
              </a:spcBef>
              <a:spcAft>
                <a:spcPts val="1200"/>
              </a:spcAft>
            </a:pPr>
            <a:r>
              <a:rPr lang="en-US" sz="1000">
                <a:ln>
                  <a:noFill/>
                </a:ln>
                <a:solidFill>
                  <a:srgbClr val="000000"/>
                </a:solidFill>
                <a:effectLst/>
                <a:latin typeface="Arial" panose="020B0604020202020204" pitchFamily="34" charset="0"/>
                <a:ea typeface="Arial Unicode MS"/>
                <a:cs typeface="Arial" panose="020B0604020202020204" pitchFamily="34" charset="0"/>
              </a:rPr>
              <a:t>Fast forward to today, and we stand on a much stronger foundation. Over the past year, our commitment to Indigenous engagement has significantly deepened, and our presence has become more pronounced.</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Mapping Our Impact</a:t>
            </a:r>
            <a:r>
              <a:rPr lang="de-DE"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begun to map our efforts, highlighting the regions and communities where National Grid and tribal territories overlap. These maps serve not only as a visual representation of our reach but also as a strategic tool to identify areas for future growth.</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Engaging Through Presentations and Discussions</a:t>
            </a:r>
            <a:r>
              <a:rPr lang="de-DE"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conducted several impactful presentations and roundtable discussions, where we shared our initiatives and listened to the voices of Indigenous leaders. These engagements have been crucial in building trust and understanding.</a:t>
            </a:r>
          </a:p>
          <a:p>
            <a:pPr marL="342900" marR="0" lvl="0" indent="-342900" fontAlgn="base">
              <a:lnSpc>
                <a:spcPct val="120000"/>
              </a:lnSpc>
              <a:spcBef>
                <a:spcPts val="0"/>
              </a:spcBef>
              <a:spcAft>
                <a:spcPts val="1200"/>
              </a:spcAft>
              <a:buFont typeface="Arial" panose="020B0604020202020204" pitchFamily="34" charset="0"/>
              <a:buChar char="•"/>
            </a:pPr>
            <a:r>
              <a:rPr lang="fr-FR"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Cultural Participation</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Our involvement in Powwows and the Empowering Indigenous Futures Fair has solidified our commitment to being present in the cultural and social spaces that matter most to Native communities. These events have allowed us to connect with community members on a deeper level, celebrating their heritage while also discussing opportunities for collaboration.</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Enhanced Visibility</a:t>
            </a:r>
            <a:r>
              <a:rPr lang="de-DE"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increased our presence on platforms like LinkedIn, ensuring that our initiatives are visible not just within Native communities but across all sectors where National Grid operates. This visibility has been instrumental in garnering support and fostering partnerships.</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Cross-Departmental Collaboration</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Our work and collaboration across various departments and ERGS within National Grid has created a more holistic approach to our engagement. This has led to the creation of a comprehensive resource packs that we distribute at events, ensuring that community members have access to essential information.</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Growing Interest and Membership</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Tribes now actively inviting us into their communities to collaborate on various projects.</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Best Practices and Training</a:t>
            </a:r>
            <a:r>
              <a:rPr lang="de-DE"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developed best practices for Indigenous outreach and engagement and created a training resources library. These tools are designed to educate our teams on how to engage respectfully and effectively with Native communities.</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Emerging Initiatives</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Our efforts are in the early phases of launching a dedicated website and have included Traditional Ecological Knowledge (TEK) walks with Chief Earl Mills.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also been involved in key partnerships, such as with the Stockbridge-Munsee Community and at significant events like the Shinnecock and Mashpee Powwows. Additionally, growing our reach into our service territories in New York which reflects our growing influence and leadership in this space.</a:t>
            </a:r>
          </a:p>
        </p:txBody>
      </p:sp>
      <p:pic>
        <p:nvPicPr>
          <p:cNvPr id="3" name="Picture 2">
            <a:extLst>
              <a:ext uri="{FF2B5EF4-FFF2-40B4-BE49-F238E27FC236}">
                <a16:creationId xmlns:a16="http://schemas.microsoft.com/office/drawing/2014/main" id="{BEAF588D-AB84-FF7A-7DC2-C5EAB34581CA}"/>
              </a:ext>
            </a:extLst>
          </p:cNvPr>
          <p:cNvPicPr>
            <a:picLocks noChangeAspect="1"/>
          </p:cNvPicPr>
          <p:nvPr/>
        </p:nvPicPr>
        <p:blipFill rotWithShape="1">
          <a:blip r:embed="rId4">
            <a:extLst>
              <a:ext uri="{28A0092B-C50C-407E-A947-70E740481C1C}">
                <a14:useLocalDpi xmlns:a14="http://schemas.microsoft.com/office/drawing/2010/main" val="0"/>
              </a:ext>
            </a:extLst>
          </a:blip>
          <a:srcRect l="24309" t="34454" r="25527" b="14200"/>
          <a:stretch/>
        </p:blipFill>
        <p:spPr>
          <a:xfrm>
            <a:off x="6710292" y="96556"/>
            <a:ext cx="1021868" cy="1045922"/>
          </a:xfrm>
          <a:prstGeom prst="rect">
            <a:avLst/>
          </a:prstGeom>
        </p:spPr>
      </p:pic>
      <p:sp>
        <p:nvSpPr>
          <p:cNvPr id="6" name="TextBox 5">
            <a:extLst>
              <a:ext uri="{FF2B5EF4-FFF2-40B4-BE49-F238E27FC236}">
                <a16:creationId xmlns:a16="http://schemas.microsoft.com/office/drawing/2014/main" id="{5ABF00DA-9651-B6F2-9D95-CA3C967BF224}"/>
              </a:ext>
            </a:extLst>
          </p:cNvPr>
          <p:cNvSpPr txBox="1"/>
          <p:nvPr/>
        </p:nvSpPr>
        <p:spPr>
          <a:xfrm>
            <a:off x="5626175" y="237022"/>
            <a:ext cx="1043876" cy="707886"/>
          </a:xfrm>
          <a:prstGeom prst="rect">
            <a:avLst/>
          </a:prstGeom>
          <a:solidFill>
            <a:schemeClr val="accent1">
              <a:lumMod val="75000"/>
            </a:schemeClr>
          </a:solidFill>
        </p:spPr>
        <p:txBody>
          <a:bodyPr wrap="none" rtlCol="0">
            <a:spAutoFit/>
          </a:bodyPr>
          <a:lstStyle/>
          <a:p>
            <a:r>
              <a:rPr lang="en-US" sz="1000" b="1">
                <a:solidFill>
                  <a:schemeClr val="bg1"/>
                </a:solidFill>
                <a:latin typeface="Arial" panose="020B0604020202020204" pitchFamily="34" charset="0"/>
                <a:cs typeface="Arial" panose="020B0604020202020204" pitchFamily="34" charset="0"/>
              </a:rPr>
              <a:t>Indigenous </a:t>
            </a:r>
          </a:p>
          <a:p>
            <a:r>
              <a:rPr lang="en-US" sz="1000" b="1">
                <a:solidFill>
                  <a:schemeClr val="bg1"/>
                </a:solidFill>
                <a:latin typeface="Arial" panose="020B0604020202020204" pitchFamily="34" charset="0"/>
                <a:cs typeface="Arial" panose="020B0604020202020204" pitchFamily="34" charset="0"/>
              </a:rPr>
              <a:t>Peoples</a:t>
            </a:r>
          </a:p>
          <a:p>
            <a:r>
              <a:rPr lang="en-US" sz="1000" b="1">
                <a:solidFill>
                  <a:schemeClr val="bg1"/>
                </a:solidFill>
                <a:latin typeface="Arial" panose="020B0604020202020204" pitchFamily="34" charset="0"/>
                <a:cs typeface="Arial" panose="020B0604020202020204" pitchFamily="34" charset="0"/>
              </a:rPr>
              <a:t>Feedback </a:t>
            </a:r>
          </a:p>
          <a:p>
            <a:r>
              <a:rPr lang="en-US" sz="1000" b="1">
                <a:solidFill>
                  <a:schemeClr val="bg1"/>
                </a:solidFill>
                <a:latin typeface="Arial" panose="020B0604020202020204" pitchFamily="34" charset="0"/>
                <a:cs typeface="Arial" panose="020B0604020202020204" pitchFamily="34" charset="0"/>
              </a:rPr>
              <a:t>Questionnaire</a:t>
            </a:r>
          </a:p>
        </p:txBody>
      </p:sp>
    </p:spTree>
    <p:extLst>
      <p:ext uri="{BB962C8B-B14F-4D97-AF65-F5344CB8AC3E}">
        <p14:creationId xmlns:p14="http://schemas.microsoft.com/office/powerpoint/2010/main" val="407438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9F6804-515D-CBDC-BA39-0554D376F15D}"/>
              </a:ext>
            </a:extLst>
          </p:cNvPr>
          <p:cNvPicPr>
            <a:picLocks noChangeAspect="1"/>
          </p:cNvPicPr>
          <p:nvPr/>
        </p:nvPicPr>
        <p:blipFill rotWithShape="1">
          <a:blip r:embed="rId2"/>
          <a:srcRect r="6416"/>
          <a:stretch/>
        </p:blipFill>
        <p:spPr>
          <a:xfrm>
            <a:off x="5906973" y="9359964"/>
            <a:ext cx="1652725" cy="646337"/>
          </a:xfrm>
          <a:prstGeom prst="rect">
            <a:avLst/>
          </a:prstGeom>
        </p:spPr>
      </p:pic>
      <p:sp>
        <p:nvSpPr>
          <p:cNvPr id="4" name="Text Placeholder 42">
            <a:extLst>
              <a:ext uri="{FF2B5EF4-FFF2-40B4-BE49-F238E27FC236}">
                <a16:creationId xmlns:a16="http://schemas.microsoft.com/office/drawing/2014/main" id="{FB54E5CD-AFC7-48C5-BD84-150C89E32AD6}"/>
              </a:ext>
            </a:extLst>
          </p:cNvPr>
          <p:cNvSpPr>
            <a:spLocks noGrp="1"/>
          </p:cNvSpPr>
          <p:nvPr/>
        </p:nvSpPr>
        <p:spPr bwMode="auto">
          <a:xfrm>
            <a:off x="346276" y="823999"/>
            <a:ext cx="5638800" cy="79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marL="0" marR="0" fontAlgn="base">
              <a:spcBef>
                <a:spcPts val="0"/>
              </a:spcBef>
              <a:spcAft>
                <a:spcPts val="600"/>
              </a:spcAft>
            </a:pPr>
            <a:r>
              <a:rPr lang="en-GB" sz="2200" b="1">
                <a:solidFill>
                  <a:srgbClr val="FFFFFF"/>
                </a:solidFill>
                <a:effectLst/>
                <a:latin typeface="Arial" panose="020B0604020202020204" pitchFamily="34" charset="0"/>
                <a:ea typeface="MS Mincho" panose="02020609040205080304" pitchFamily="49" charset="-128"/>
              </a:rPr>
              <a:t>First Nations ERG Mission Statement</a:t>
            </a:r>
            <a:endParaRPr lang="en-US" sz="1200">
              <a:effectLst/>
              <a:latin typeface="Times New Roman" panose="02020603050405020304" pitchFamily="18" charset="0"/>
              <a:ea typeface="MS Mincho" panose="02020609040205080304" pitchFamily="49" charset="-128"/>
            </a:endParaRPr>
          </a:p>
          <a:p>
            <a:pPr marL="0" marR="0" fontAlgn="base">
              <a:spcBef>
                <a:spcPts val="0"/>
              </a:spcBef>
              <a:spcAft>
                <a:spcPts val="600"/>
              </a:spcAft>
            </a:pPr>
            <a:r>
              <a:rPr lang="en-GB" sz="2200" b="1">
                <a:solidFill>
                  <a:srgbClr val="FFFFFF"/>
                </a:solidFill>
                <a:effectLst/>
                <a:latin typeface="Arial" panose="020B0604020202020204" pitchFamily="34" charset="0"/>
                <a:ea typeface="MS Mincho" panose="02020609040205080304" pitchFamily="49" charset="-128"/>
              </a:rPr>
              <a:t>2024</a:t>
            </a:r>
            <a:endParaRPr lang="en-US" sz="1200">
              <a:effectLst/>
              <a:latin typeface="Times New Roman" panose="02020603050405020304" pitchFamily="18" charset="0"/>
              <a:ea typeface="MS Mincho" panose="02020609040205080304" pitchFamily="49" charset="-128"/>
            </a:endParaRPr>
          </a:p>
        </p:txBody>
      </p:sp>
      <p:pic>
        <p:nvPicPr>
          <p:cNvPr id="2" name="Picture 1">
            <a:extLst>
              <a:ext uri="{FF2B5EF4-FFF2-40B4-BE49-F238E27FC236}">
                <a16:creationId xmlns:a16="http://schemas.microsoft.com/office/drawing/2014/main" id="{45C9A386-B67C-8E53-BA81-E71953B79E4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 y="0"/>
            <a:ext cx="7772400" cy="1157468"/>
          </a:xfrm>
          <a:prstGeom prst="rect">
            <a:avLst/>
          </a:prstGeom>
        </p:spPr>
      </p:pic>
      <p:sp>
        <p:nvSpPr>
          <p:cNvPr id="12" name="TextBox 11">
            <a:extLst>
              <a:ext uri="{FF2B5EF4-FFF2-40B4-BE49-F238E27FC236}">
                <a16:creationId xmlns:a16="http://schemas.microsoft.com/office/drawing/2014/main" id="{AA40D145-521F-C46C-8A43-615AA4C5D92C}"/>
              </a:ext>
            </a:extLst>
          </p:cNvPr>
          <p:cNvSpPr txBox="1">
            <a:spLocks noGrp="1" noRot="1" noMove="1" noResize="1" noEditPoints="1" noAdjustHandles="1" noChangeArrowheads="1" noChangeShapeType="1"/>
          </p:cNvSpPr>
          <p:nvPr/>
        </p:nvSpPr>
        <p:spPr>
          <a:xfrm>
            <a:off x="293368" y="1264371"/>
            <a:ext cx="7185664" cy="4322658"/>
          </a:xfrm>
          <a:prstGeom prst="rect">
            <a:avLst/>
          </a:prstGeom>
          <a:noFill/>
        </p:spPr>
        <p:txBody>
          <a:bodyPr wrap="square">
            <a:spAutoFit/>
          </a:bodyPr>
          <a:lstStyle/>
          <a:p>
            <a:pPr marL="0" marR="0">
              <a:lnSpc>
                <a:spcPct val="120000"/>
              </a:lnSpc>
              <a:spcBef>
                <a:spcPts val="0"/>
              </a:spcBef>
              <a:spcAft>
                <a:spcPts val="1200"/>
              </a:spcAft>
            </a:pPr>
            <a:r>
              <a:rPr lang="en-US" sz="1000" b="1">
                <a:ln>
                  <a:noFill/>
                </a:ln>
                <a:solidFill>
                  <a:srgbClr val="000000"/>
                </a:solidFill>
                <a:effectLst/>
                <a:latin typeface="Arial" panose="020B0604020202020204" pitchFamily="34" charset="0"/>
                <a:ea typeface="Arial Unicode MS"/>
                <a:cs typeface="Arial" panose="020B0604020202020204" pitchFamily="34" charset="0"/>
              </a:rPr>
              <a:t>Where We</a:t>
            </a:r>
            <a:r>
              <a:rPr lang="ar-SA" sz="1000" b="1">
                <a:ln>
                  <a:noFill/>
                </a:ln>
                <a:solidFill>
                  <a:srgbClr val="000000"/>
                </a:solidFill>
                <a:effectLst/>
                <a:latin typeface="Arial" panose="020B0604020202020204" pitchFamily="34" charset="0"/>
                <a:ea typeface="Arial Unicode MS"/>
                <a:cs typeface="Arial" panose="020B0604020202020204" pitchFamily="34" charset="0"/>
              </a:rPr>
              <a:t>’</a:t>
            </a:r>
            <a:r>
              <a:rPr lang="en-US" sz="1000" b="1">
                <a:ln>
                  <a:noFill/>
                </a:ln>
                <a:solidFill>
                  <a:srgbClr val="000000"/>
                </a:solidFill>
                <a:effectLst/>
                <a:latin typeface="Arial" panose="020B0604020202020204" pitchFamily="34" charset="0"/>
                <a:ea typeface="Arial Unicode MS"/>
                <a:cs typeface="Arial" panose="020B0604020202020204" pitchFamily="34" charset="0"/>
              </a:rPr>
              <a:t>re Going: Outlook for the Next Year</a:t>
            </a:r>
            <a:endParaRPr lang="en-US" sz="1000">
              <a:ln>
                <a:noFill/>
              </a:ln>
              <a:solidFill>
                <a:srgbClr val="000000"/>
              </a:solidFill>
              <a:effectLst/>
              <a:latin typeface="Arial" panose="020B0604020202020204" pitchFamily="34" charset="0"/>
              <a:ea typeface="Arial Unicode MS"/>
              <a:cs typeface="Arial" panose="020B0604020202020204" pitchFamily="34" charset="0"/>
            </a:endParaRPr>
          </a:p>
          <a:p>
            <a:pPr marL="0" marR="0">
              <a:lnSpc>
                <a:spcPct val="120000"/>
              </a:lnSpc>
              <a:spcBef>
                <a:spcPts val="0"/>
              </a:spcBef>
              <a:spcAft>
                <a:spcPts val="1200"/>
              </a:spcAft>
            </a:pPr>
            <a:r>
              <a:rPr lang="en-US" sz="1000">
                <a:ln>
                  <a:noFill/>
                </a:ln>
                <a:solidFill>
                  <a:srgbClr val="000000"/>
                </a:solidFill>
                <a:effectLst/>
                <a:latin typeface="Arial" panose="020B0604020202020204" pitchFamily="34" charset="0"/>
                <a:ea typeface="Arial Unicode MS"/>
                <a:cs typeface="Arial" panose="020B0604020202020204" pitchFamily="34" charset="0"/>
              </a:rPr>
              <a:t>Looking ahead, our vision for the next year is both ambitious and focused on deepening our impact.</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Website Launch</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 are in the final stages of developing a dedicated website that will serve as a hub for all our Indigenous initiatives. This platform will provide easy access to resources, updates on our activities, and opportunities for engagement.</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Newsletter Introduction</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To keep our tribal stakeholders informed, we plan to introduce a newsletter that will highlight our ongoing projects, upcoming events, and stories from the communities we serve. This will ensure that our communication remains consistent and transparent.</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Expanded Sponsorships</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 aim to increase our sponsorships for Powwows and other cultural events. These sponsorships not only support the preservation of Indigenous traditions but also provide us with valuable opportunities to engage with community members in a culturally meaningful way.</a:t>
            </a:r>
          </a:p>
          <a:p>
            <a:pPr marL="342900" marR="0" lvl="0" indent="-342900" fontAlgn="base">
              <a:lnSpc>
                <a:spcPct val="120000"/>
              </a:lnSpc>
              <a:spcBef>
                <a:spcPts val="0"/>
              </a:spcBef>
              <a:spcAft>
                <a:spcPts val="1200"/>
              </a:spcAft>
              <a:buFont typeface="Arial" panose="020B0604020202020204" pitchFamily="34" charset="0"/>
              <a:buChar char="•"/>
            </a:pPr>
            <a:r>
              <a:rPr lang="en-US" sz="1000" b="1" u="none" strike="noStrike" kern="0" spc="0">
                <a:ln>
                  <a:noFill/>
                </a:ln>
                <a:solidFill>
                  <a:srgbClr val="000000"/>
                </a:solidFill>
                <a:effectLst/>
                <a:latin typeface="Arial" panose="020B0604020202020204" pitchFamily="34" charset="0"/>
                <a:ea typeface="Times Roman"/>
                <a:cs typeface="Arial" panose="020B0604020202020204" pitchFamily="34" charset="0"/>
              </a:rPr>
              <a:t>Growing Our Reach</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 We are committed to expanding our reach into Native communities throughout our service territories, building on the relationships we</a:t>
            </a:r>
            <a:r>
              <a:rPr lang="ar-SA" sz="1000" u="none" strike="noStrike" kern="0" spc="0">
                <a:ln>
                  <a:noFill/>
                </a:ln>
                <a:solidFill>
                  <a:srgbClr val="000000"/>
                </a:solidFill>
                <a:effectLst/>
                <a:latin typeface="Arial" panose="020B0604020202020204" pitchFamily="34" charset="0"/>
                <a:ea typeface="Times Roman"/>
                <a:cs typeface="Arial" panose="020B0604020202020204" pitchFamily="34" charset="0"/>
              </a:rPr>
              <a:t>’</a:t>
            </a:r>
            <a:r>
              <a:rPr lang="en-US" sz="1000" u="none" strike="noStrike" kern="0" spc="0" err="1">
                <a:ln>
                  <a:noFill/>
                </a:ln>
                <a:solidFill>
                  <a:srgbClr val="000000"/>
                </a:solidFill>
                <a:effectLst/>
                <a:latin typeface="Arial" panose="020B0604020202020204" pitchFamily="34" charset="0"/>
                <a:ea typeface="Times Roman"/>
                <a:cs typeface="Arial" panose="020B0604020202020204" pitchFamily="34" charset="0"/>
              </a:rPr>
              <a:t>ve</a:t>
            </a:r>
            <a:r>
              <a:rPr lang="en-US" sz="1000" kern="0">
                <a:solidFill>
                  <a:srgbClr val="000000"/>
                </a:solidFill>
                <a:latin typeface="Arial" panose="020B0604020202020204" pitchFamily="34" charset="0"/>
                <a:ea typeface="Times Roman"/>
                <a:cs typeface="Arial" panose="020B0604020202020204" pitchFamily="34" charset="0"/>
              </a:rPr>
              <a:t> </a:t>
            </a:r>
            <a:r>
              <a:rPr lang="en-US" sz="1000" u="none" strike="noStrike" kern="0" spc="0">
                <a:ln>
                  <a:noFill/>
                </a:ln>
                <a:solidFill>
                  <a:srgbClr val="000000"/>
                </a:solidFill>
                <a:effectLst/>
                <a:latin typeface="Arial" panose="020B0604020202020204" pitchFamily="34" charset="0"/>
                <a:ea typeface="Times Roman"/>
                <a:cs typeface="Arial" panose="020B0604020202020204" pitchFamily="34" charset="0"/>
              </a:rPr>
              <a:t>established and seeking new opportunities to partner with more Native Nations.</a:t>
            </a:r>
          </a:p>
          <a:p>
            <a:pPr marL="0" marR="0">
              <a:lnSpc>
                <a:spcPct val="120000"/>
              </a:lnSpc>
              <a:spcBef>
                <a:spcPts val="0"/>
              </a:spcBef>
              <a:spcAft>
                <a:spcPts val="1200"/>
              </a:spcAft>
            </a:pPr>
            <a:r>
              <a:rPr lang="en-US" sz="1000">
                <a:ln>
                  <a:noFill/>
                </a:ln>
                <a:solidFill>
                  <a:srgbClr val="000000"/>
                </a:solidFill>
                <a:effectLst/>
                <a:latin typeface="Arial" panose="020B0604020202020204" pitchFamily="34" charset="0"/>
                <a:ea typeface="Arial Unicode MS"/>
                <a:cs typeface="Arial" panose="020B0604020202020204" pitchFamily="34" charset="0"/>
              </a:rPr>
              <a:t>National Grid</a:t>
            </a:r>
            <a:r>
              <a:rPr lang="ar-SA" sz="1000">
                <a:ln>
                  <a:noFill/>
                </a:ln>
                <a:solidFill>
                  <a:srgbClr val="000000"/>
                </a:solidFill>
                <a:effectLst/>
                <a:latin typeface="Arial" panose="020B0604020202020204" pitchFamily="34" charset="0"/>
                <a:ea typeface="Arial Unicode MS"/>
                <a:cs typeface="Arial" panose="020B0604020202020204" pitchFamily="34" charset="0"/>
              </a:rPr>
              <a:t>’</a:t>
            </a:r>
            <a:r>
              <a:rPr lang="en-US" sz="1000">
                <a:ln>
                  <a:noFill/>
                </a:ln>
                <a:solidFill>
                  <a:srgbClr val="000000"/>
                </a:solidFill>
                <a:effectLst/>
                <a:latin typeface="Arial" panose="020B0604020202020204" pitchFamily="34" charset="0"/>
                <a:ea typeface="Arial Unicode MS"/>
                <a:cs typeface="Arial" panose="020B0604020202020204" pitchFamily="34" charset="0"/>
              </a:rPr>
              <a:t>s Indigenous engagement and outreach initiative has transformed significantly over the past year. From a place of initial uncertainty, we have grown into a trusted partner, deeply embedded in the communities we serve. As we look to the future, our commitment remains steadfast: to empower, collaborate, and celebrate the rich heritage and potential of Indigenous peoples across our service areas.</a:t>
            </a:r>
          </a:p>
        </p:txBody>
      </p:sp>
      <p:sp>
        <p:nvSpPr>
          <p:cNvPr id="15" name="TextBox 14">
            <a:extLst>
              <a:ext uri="{FF2B5EF4-FFF2-40B4-BE49-F238E27FC236}">
                <a16:creationId xmlns:a16="http://schemas.microsoft.com/office/drawing/2014/main" id="{8EAB2E6A-10C2-BFD0-ED56-1B572D7AA749}"/>
              </a:ext>
            </a:extLst>
          </p:cNvPr>
          <p:cNvSpPr txBox="1">
            <a:spLocks noGrp="1" noRot="1" noMove="1" noResize="1" noEditPoints="1" noAdjustHandles="1" noChangeArrowheads="1" noChangeShapeType="1"/>
          </p:cNvSpPr>
          <p:nvPr/>
        </p:nvSpPr>
        <p:spPr>
          <a:xfrm>
            <a:off x="293368" y="220484"/>
            <a:ext cx="6180880" cy="846386"/>
          </a:xfrm>
          <a:prstGeom prst="rect">
            <a:avLst/>
          </a:prstGeom>
          <a:noFill/>
        </p:spPr>
        <p:txBody>
          <a:bodyPr wrap="square">
            <a:spAutoFit/>
          </a:bodyPr>
          <a:lstStyle/>
          <a:p>
            <a:pPr marL="0" marR="0" fontAlgn="base">
              <a:spcBef>
                <a:spcPts val="0"/>
              </a:spcBef>
              <a:spcAft>
                <a:spcPts val="600"/>
              </a:spcAft>
            </a:pPr>
            <a:r>
              <a:rPr lang="en-US" sz="2200" b="1">
                <a:solidFill>
                  <a:srgbClr val="FFFFFF"/>
                </a:solidFill>
                <a:effectLst/>
                <a:latin typeface="Arial" panose="020B0604020202020204" pitchFamily="34" charset="0"/>
                <a:ea typeface="MS Mincho" panose="02020609040205080304" pitchFamily="49" charset="-128"/>
                <a:cs typeface="Arial" panose="020B0604020202020204" pitchFamily="34" charset="0"/>
              </a:rPr>
              <a:t>National Grid</a:t>
            </a:r>
          </a:p>
          <a:p>
            <a:pPr marL="0" marR="0" fontAlgn="base">
              <a:spcBef>
                <a:spcPts val="0"/>
              </a:spcBef>
              <a:spcAft>
                <a:spcPts val="600"/>
              </a:spcAft>
            </a:pPr>
            <a:r>
              <a:rPr lang="en-US" sz="2200" b="1">
                <a:solidFill>
                  <a:srgbClr val="FFFFFF"/>
                </a:solidFill>
                <a:effectLst/>
                <a:latin typeface="Arial" panose="020B0604020202020204" pitchFamily="34" charset="0"/>
                <a:ea typeface="MS Mincho" panose="02020609040205080304" pitchFamily="49" charset="-128"/>
                <a:cs typeface="Arial" panose="020B0604020202020204" pitchFamily="34" charset="0"/>
              </a:rPr>
              <a:t>Indigenous Peoples Initiative 2024</a:t>
            </a:r>
            <a:endParaRPr lang="en-US" sz="2200">
              <a:effectLst/>
              <a:latin typeface="Arial" panose="020B0604020202020204" pitchFamily="34" charset="0"/>
              <a:ea typeface="MS Mincho" panose="02020609040205080304" pitchFamily="49" charset="-128"/>
              <a:cs typeface="Arial" panose="020B0604020202020204" pitchFamily="34" charset="0"/>
            </a:endParaRPr>
          </a:p>
        </p:txBody>
      </p:sp>
      <p:sp>
        <p:nvSpPr>
          <p:cNvPr id="16" name="TextBox 15">
            <a:extLst>
              <a:ext uri="{FF2B5EF4-FFF2-40B4-BE49-F238E27FC236}">
                <a16:creationId xmlns:a16="http://schemas.microsoft.com/office/drawing/2014/main" id="{8D184525-5C83-AEBE-556D-EBB0B7F4D2FE}"/>
              </a:ext>
            </a:extLst>
          </p:cNvPr>
          <p:cNvSpPr txBox="1"/>
          <p:nvPr/>
        </p:nvSpPr>
        <p:spPr>
          <a:xfrm>
            <a:off x="346276" y="8498190"/>
            <a:ext cx="7185664" cy="861774"/>
          </a:xfrm>
          <a:prstGeom prst="rect">
            <a:avLst/>
          </a:prstGeom>
          <a:noFill/>
        </p:spPr>
        <p:txBody>
          <a:bodyPr wrap="square">
            <a:spAutoFit/>
          </a:bodyPr>
          <a:lstStyle/>
          <a:p>
            <a:pPr marL="0" marR="0">
              <a:spcBef>
                <a:spcPts val="0"/>
              </a:spcBef>
              <a:spcAft>
                <a:spcPts val="600"/>
              </a:spcAft>
            </a:pPr>
            <a:r>
              <a:rPr lang="en-GB" sz="1000">
                <a:solidFill>
                  <a:srgbClr val="000000"/>
                </a:solidFill>
                <a:effectLst/>
                <a:latin typeface="Arial" panose="020B0604020202020204" pitchFamily="34" charset="0"/>
                <a:ea typeface="Calibri" panose="020F0502020204030204" pitchFamily="34" charset="0"/>
              </a:rPr>
              <a:t>The mission of the First Nations ERG is to promote diversity and inclusion by supporting the career progression of First Nations People and fostering awareness of cultural and traditional values among our employees and communities.  Consistent with those First Nations values, we strive to protect and </a:t>
            </a:r>
            <a:r>
              <a:rPr lang="en-GB" sz="1000" err="1">
                <a:solidFill>
                  <a:srgbClr val="000000"/>
                </a:solidFill>
                <a:effectLst/>
                <a:latin typeface="Arial" panose="020B0604020202020204" pitchFamily="34" charset="0"/>
                <a:ea typeface="Calibri" panose="020F0502020204030204" pitchFamily="34" charset="0"/>
              </a:rPr>
              <a:t>honor</a:t>
            </a:r>
            <a:r>
              <a:rPr lang="en-GB" sz="1000">
                <a:solidFill>
                  <a:srgbClr val="000000"/>
                </a:solidFill>
                <a:effectLst/>
                <a:latin typeface="Arial" panose="020B0604020202020204" pitchFamily="34" charset="0"/>
                <a:ea typeface="Calibri" panose="020F0502020204030204" pitchFamily="34" charset="0"/>
              </a:rPr>
              <a:t> Mother Earth and all her gifts by championing sustainability and environmentalism and taking action against climate change.  We invite all employees, including First Nations colleagues and allies, to join us in this important work.</a:t>
            </a:r>
            <a:endParaRPr lang="en-US" sz="1000">
              <a:effectLst/>
              <a:latin typeface="Arial" panose="020B060402020202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11AE2012-F110-E0BE-F9A8-A6625FA9C88A}"/>
              </a:ext>
            </a:extLst>
          </p:cNvPr>
          <p:cNvSpPr txBox="1"/>
          <p:nvPr/>
        </p:nvSpPr>
        <p:spPr>
          <a:xfrm>
            <a:off x="346276" y="8168500"/>
            <a:ext cx="6052430" cy="307777"/>
          </a:xfrm>
          <a:prstGeom prst="rect">
            <a:avLst/>
          </a:prstGeom>
          <a:noFill/>
        </p:spPr>
        <p:txBody>
          <a:bodyPr wrap="square">
            <a:spAutoFit/>
          </a:bodyPr>
          <a:lstStyle/>
          <a:p>
            <a:pPr marL="0" marR="0" fontAlgn="base">
              <a:spcBef>
                <a:spcPts val="0"/>
              </a:spcBef>
              <a:spcAft>
                <a:spcPts val="600"/>
              </a:spcAft>
            </a:pPr>
            <a:r>
              <a:rPr lang="en-GB" sz="1400" b="1">
                <a:solidFill>
                  <a:srgbClr val="25347A"/>
                </a:solidFill>
                <a:effectLst/>
                <a:latin typeface="Arial" panose="020B0604020202020204" pitchFamily="34" charset="0"/>
                <a:ea typeface="MS Mincho" panose="02020609040205080304" pitchFamily="49" charset="-128"/>
                <a:cs typeface="Arial" panose="020B0604020202020204" pitchFamily="34" charset="0"/>
              </a:rPr>
              <a:t>First Nations ERG Mission Statement</a:t>
            </a:r>
            <a:r>
              <a:rPr lang="en-US" sz="1400">
                <a:solidFill>
                  <a:srgbClr val="25347A"/>
                </a:solidFill>
                <a:latin typeface="Arial" panose="020B0604020202020204" pitchFamily="34" charset="0"/>
                <a:ea typeface="MS Mincho" panose="02020609040205080304" pitchFamily="49" charset="-128"/>
                <a:cs typeface="Arial" panose="020B0604020202020204" pitchFamily="34" charset="0"/>
              </a:rPr>
              <a:t> </a:t>
            </a:r>
            <a:r>
              <a:rPr lang="en-GB" sz="1400" b="1">
                <a:solidFill>
                  <a:srgbClr val="25347A"/>
                </a:solidFill>
                <a:effectLst/>
                <a:latin typeface="Arial" panose="020B0604020202020204" pitchFamily="34" charset="0"/>
                <a:ea typeface="MS Mincho" panose="02020609040205080304" pitchFamily="49" charset="-128"/>
                <a:cs typeface="Arial" panose="020B0604020202020204" pitchFamily="34" charset="0"/>
              </a:rPr>
              <a:t>2024</a:t>
            </a:r>
            <a:endParaRPr lang="en-US" sz="1400">
              <a:solidFill>
                <a:srgbClr val="25347A"/>
              </a:solidFill>
              <a:effectLst/>
              <a:latin typeface="Arial" panose="020B0604020202020204" pitchFamily="34" charset="0"/>
              <a:ea typeface="MS Mincho" panose="02020609040205080304" pitchFamily="49" charset="-128"/>
              <a:cs typeface="Arial" panose="020B0604020202020204" pitchFamily="34" charset="0"/>
            </a:endParaRPr>
          </a:p>
        </p:txBody>
      </p:sp>
      <p:pic>
        <p:nvPicPr>
          <p:cNvPr id="18" name="Picture 17">
            <a:extLst>
              <a:ext uri="{FF2B5EF4-FFF2-40B4-BE49-F238E27FC236}">
                <a16:creationId xmlns:a16="http://schemas.microsoft.com/office/drawing/2014/main" id="{CA841700-6FD9-4A04-539E-6351C33EDAA3}"/>
              </a:ext>
            </a:extLst>
          </p:cNvPr>
          <p:cNvPicPr>
            <a:picLocks noChangeAspect="1"/>
          </p:cNvPicPr>
          <p:nvPr/>
        </p:nvPicPr>
        <p:blipFill rotWithShape="1">
          <a:blip r:embed="rId4"/>
          <a:srcRect t="31272" r="4975"/>
          <a:stretch/>
        </p:blipFill>
        <p:spPr>
          <a:xfrm>
            <a:off x="357593" y="6481521"/>
            <a:ext cx="6208099" cy="1453945"/>
          </a:xfrm>
          <a:prstGeom prst="rect">
            <a:avLst/>
          </a:prstGeom>
        </p:spPr>
      </p:pic>
      <p:sp>
        <p:nvSpPr>
          <p:cNvPr id="19" name="TextBox 18">
            <a:extLst>
              <a:ext uri="{FF2B5EF4-FFF2-40B4-BE49-F238E27FC236}">
                <a16:creationId xmlns:a16="http://schemas.microsoft.com/office/drawing/2014/main" id="{23240DF1-C2C2-7406-41DB-6E67D1DDA5D6}"/>
              </a:ext>
            </a:extLst>
          </p:cNvPr>
          <p:cNvSpPr txBox="1"/>
          <p:nvPr/>
        </p:nvSpPr>
        <p:spPr>
          <a:xfrm>
            <a:off x="293368" y="5618392"/>
            <a:ext cx="6052430" cy="307777"/>
          </a:xfrm>
          <a:prstGeom prst="rect">
            <a:avLst/>
          </a:prstGeom>
          <a:noFill/>
        </p:spPr>
        <p:txBody>
          <a:bodyPr wrap="square">
            <a:spAutoFit/>
          </a:bodyPr>
          <a:lstStyle/>
          <a:p>
            <a:pPr marL="0" marR="0" fontAlgn="base">
              <a:spcBef>
                <a:spcPts val="0"/>
              </a:spcBef>
              <a:spcAft>
                <a:spcPts val="600"/>
              </a:spcAft>
            </a:pPr>
            <a:r>
              <a:rPr lang="en-US" sz="1400" b="1">
                <a:solidFill>
                  <a:srgbClr val="25347A"/>
                </a:solidFill>
                <a:effectLst/>
                <a:latin typeface="Arial" panose="020B0604020202020204" pitchFamily="34" charset="0"/>
                <a:ea typeface="MS Mincho" panose="02020609040205080304" pitchFamily="49" charset="-128"/>
                <a:cs typeface="Arial" panose="020B0604020202020204" pitchFamily="34" charset="0"/>
              </a:rPr>
              <a:t>Goals of the Indigenous Peoples Initiative</a:t>
            </a:r>
            <a:endParaRPr lang="en-US" sz="1400">
              <a:solidFill>
                <a:srgbClr val="25347A"/>
              </a:solidFill>
              <a:effectLst/>
              <a:latin typeface="Arial" panose="020B0604020202020204" pitchFamily="34" charset="0"/>
              <a:ea typeface="MS Mincho" panose="02020609040205080304" pitchFamily="49" charset="-128"/>
              <a:cs typeface="Arial" panose="020B0604020202020204" pitchFamily="34" charset="0"/>
            </a:endParaRPr>
          </a:p>
        </p:txBody>
      </p:sp>
      <p:sp>
        <p:nvSpPr>
          <p:cNvPr id="20" name="TextBox 19">
            <a:extLst>
              <a:ext uri="{FF2B5EF4-FFF2-40B4-BE49-F238E27FC236}">
                <a16:creationId xmlns:a16="http://schemas.microsoft.com/office/drawing/2014/main" id="{A7EFDF62-918F-EB7C-6195-69116565B04D}"/>
              </a:ext>
            </a:extLst>
          </p:cNvPr>
          <p:cNvSpPr txBox="1"/>
          <p:nvPr/>
        </p:nvSpPr>
        <p:spPr>
          <a:xfrm>
            <a:off x="293368" y="5965824"/>
            <a:ext cx="6497176" cy="400110"/>
          </a:xfrm>
          <a:prstGeom prst="rect">
            <a:avLst/>
          </a:prstGeom>
          <a:noFill/>
        </p:spPr>
        <p:txBody>
          <a:bodyPr wrap="square">
            <a:spAutoFit/>
          </a:bodyPr>
          <a:lstStyle/>
          <a:p>
            <a:pPr marL="0" marR="0">
              <a:spcBef>
                <a:spcPts val="0"/>
              </a:spcBef>
              <a:spcAft>
                <a:spcPts val="600"/>
              </a:spcAft>
            </a:pPr>
            <a:r>
              <a:rPr lang="en-US" sz="1000">
                <a:solidFill>
                  <a:srgbClr val="000000"/>
                </a:solidFill>
                <a:effectLst/>
                <a:latin typeface="Arial" panose="020B0604020202020204" pitchFamily="34" charset="0"/>
                <a:ea typeface="Calibri" panose="020F0502020204030204" pitchFamily="34" charset="0"/>
              </a:rPr>
              <a:t>Developing and maintaining respectful, symbiotic, and impactful relationships with New England Indigenous communities. The role of the New England Indigenous Liaison and this initiative is to: </a:t>
            </a:r>
          </a:p>
        </p:txBody>
      </p:sp>
      <p:pic>
        <p:nvPicPr>
          <p:cNvPr id="23" name="Picture 22">
            <a:extLst>
              <a:ext uri="{FF2B5EF4-FFF2-40B4-BE49-F238E27FC236}">
                <a16:creationId xmlns:a16="http://schemas.microsoft.com/office/drawing/2014/main" id="{942249C6-920F-5C23-07B2-1E715E803DFA}"/>
              </a:ext>
            </a:extLst>
          </p:cNvPr>
          <p:cNvPicPr>
            <a:picLocks noChangeAspect="1"/>
          </p:cNvPicPr>
          <p:nvPr/>
        </p:nvPicPr>
        <p:blipFill rotWithShape="1">
          <a:blip r:embed="rId5">
            <a:extLst>
              <a:ext uri="{28A0092B-C50C-407E-A947-70E740481C1C}">
                <a14:useLocalDpi xmlns:a14="http://schemas.microsoft.com/office/drawing/2010/main" val="0"/>
              </a:ext>
            </a:extLst>
          </a:blip>
          <a:srcRect l="24309" t="34454" r="25527" b="14200"/>
          <a:stretch/>
        </p:blipFill>
        <p:spPr>
          <a:xfrm>
            <a:off x="6710292" y="96556"/>
            <a:ext cx="1021868" cy="1045922"/>
          </a:xfrm>
          <a:prstGeom prst="rect">
            <a:avLst/>
          </a:prstGeom>
        </p:spPr>
      </p:pic>
      <p:sp>
        <p:nvSpPr>
          <p:cNvPr id="24" name="TextBox 23">
            <a:extLst>
              <a:ext uri="{FF2B5EF4-FFF2-40B4-BE49-F238E27FC236}">
                <a16:creationId xmlns:a16="http://schemas.microsoft.com/office/drawing/2014/main" id="{A2708010-1D40-7CB3-A9A4-3C97CF894025}"/>
              </a:ext>
            </a:extLst>
          </p:cNvPr>
          <p:cNvSpPr txBox="1"/>
          <p:nvPr/>
        </p:nvSpPr>
        <p:spPr>
          <a:xfrm>
            <a:off x="5626175" y="237022"/>
            <a:ext cx="1043876" cy="707886"/>
          </a:xfrm>
          <a:prstGeom prst="rect">
            <a:avLst/>
          </a:prstGeom>
          <a:solidFill>
            <a:schemeClr val="accent1">
              <a:lumMod val="75000"/>
            </a:schemeClr>
          </a:solidFill>
        </p:spPr>
        <p:txBody>
          <a:bodyPr wrap="none" rtlCol="0">
            <a:spAutoFit/>
          </a:bodyPr>
          <a:lstStyle/>
          <a:p>
            <a:r>
              <a:rPr lang="en-US" sz="1000" b="1">
                <a:solidFill>
                  <a:schemeClr val="bg1"/>
                </a:solidFill>
                <a:latin typeface="Arial" panose="020B0604020202020204" pitchFamily="34" charset="0"/>
                <a:cs typeface="Arial" panose="020B0604020202020204" pitchFamily="34" charset="0"/>
              </a:rPr>
              <a:t>Indigenous </a:t>
            </a:r>
          </a:p>
          <a:p>
            <a:r>
              <a:rPr lang="en-US" sz="1000" b="1">
                <a:solidFill>
                  <a:schemeClr val="bg1"/>
                </a:solidFill>
                <a:latin typeface="Arial" panose="020B0604020202020204" pitchFamily="34" charset="0"/>
                <a:cs typeface="Arial" panose="020B0604020202020204" pitchFamily="34" charset="0"/>
              </a:rPr>
              <a:t>Peoples</a:t>
            </a:r>
          </a:p>
          <a:p>
            <a:r>
              <a:rPr lang="en-US" sz="1000" b="1">
                <a:solidFill>
                  <a:schemeClr val="bg1"/>
                </a:solidFill>
                <a:latin typeface="Arial" panose="020B0604020202020204" pitchFamily="34" charset="0"/>
                <a:cs typeface="Arial" panose="020B0604020202020204" pitchFamily="34" charset="0"/>
              </a:rPr>
              <a:t>Feedback </a:t>
            </a:r>
          </a:p>
          <a:p>
            <a:r>
              <a:rPr lang="en-US" sz="1000" b="1">
                <a:solidFill>
                  <a:schemeClr val="bg1"/>
                </a:solidFill>
                <a:latin typeface="Arial" panose="020B0604020202020204" pitchFamily="34" charset="0"/>
                <a:cs typeface="Arial" panose="020B0604020202020204" pitchFamily="34" charset="0"/>
              </a:rPr>
              <a:t>Questionnaire</a:t>
            </a:r>
          </a:p>
        </p:txBody>
      </p:sp>
    </p:spTree>
    <p:extLst>
      <p:ext uri="{BB962C8B-B14F-4D97-AF65-F5344CB8AC3E}">
        <p14:creationId xmlns:p14="http://schemas.microsoft.com/office/powerpoint/2010/main" val="18315761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6B8D9CF7832A49A626BF1B4925FE9E" ma:contentTypeVersion="50" ma:contentTypeDescription="Create a new document." ma:contentTypeScope="" ma:versionID="50f9a74c1e94d1226c14f727c1e4de6c">
  <xsd:schema xmlns:xsd="http://www.w3.org/2001/XMLSchema" xmlns:xs="http://www.w3.org/2001/XMLSchema" xmlns:p="http://schemas.microsoft.com/office/2006/metadata/properties" xmlns:ns2="1a32a865-dbe4-49b8-8928-648e11dc2ad3" xmlns:ns3="d22a4985-7339-4425-856a-bbb791b097bf" targetNamespace="http://schemas.microsoft.com/office/2006/metadata/properties" ma:root="true" ma:fieldsID="b2ab65e9fe4503dc6d0dc2a3d7b63a88" ns2:_="" ns3:_="">
    <xsd:import namespace="1a32a865-dbe4-49b8-8928-648e11dc2ad3"/>
    <xsd:import namespace="d22a4985-7339-4425-856a-bbb791b097b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Aretz_x002c_Danielle"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Tier" minOccurs="0"/>
                <xsd:element ref="ns2:StakeholderSpecialist" minOccurs="0"/>
                <xsd:element ref="ns2:WorkOrder_x0023_" minOccurs="0"/>
                <xsd:element ref="ns2:Status" minOccurs="0"/>
                <xsd:element ref="ns2:AribaPO" minOccurs="0"/>
                <xsd:element ref="ns2:ActivityCode" minOccurs="0"/>
                <xsd:element ref="ns2:Issues_x002f_ResolutionForm" minOccurs="0"/>
                <xsd:element ref="ns2:ProjectBudget" minOccurs="0"/>
                <xsd:element ref="ns2:DoorKnocks" minOccurs="0"/>
                <xsd:element ref="ns2:Letters" minOccurs="0"/>
                <xsd:element ref="ns2:BOSMeetings" minOccurs="0"/>
                <xsd:element ref="ns2:OpenHouses" minOccurs="0"/>
                <xsd:element ref="ns2:SEC_x002f_EFSBMeetings" minOccurs="0"/>
                <xsd:element ref="ns2:Website" minOccurs="0"/>
                <xsd:element ref="ns2:Image" minOccurs="0"/>
                <xsd:element ref="ns2:ConstructionEnd" minOccurs="0"/>
                <xsd:element ref="ns2:Abutters" minOccurs="0"/>
                <xsd:element ref="ns2:AbutterMeeting_x002f_Visit" minOccurs="0"/>
                <xsd:element ref="ns2:Constr_x002e_Start" minOccurs="0"/>
                <xsd:element ref="ns2:Emails" minOccurs="0"/>
                <xsd:element ref="ns2:Segment" minOccurs="0"/>
                <xsd:element ref="ns2:Notes" minOccurs="0"/>
                <xsd:element ref="ns2:State" minOccurs="0"/>
                <xsd:element ref="ns2:HotlineCal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32a865-dbe4-49b8-8928-648e11dc2a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Aretz_x002c_Danielle" ma:index="12" nillable="true" ma:displayName="Stakeholder" ma:format="Dropdown" ma:list="UserInfo" ma:SharePointGroup="0" ma:internalName="Aretz_x002c_Daniel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Tier" ma:index="26" nillable="true" ma:displayName="Tier" ma:format="Dropdown" ma:internalName="Tier">
      <xsd:simpleType>
        <xsd:restriction base="dms:Choice">
          <xsd:enumeration value="Tier 1"/>
          <xsd:enumeration value="Tier 2"/>
          <xsd:enumeration value="Tier 3"/>
        </xsd:restriction>
      </xsd:simpleType>
    </xsd:element>
    <xsd:element name="StakeholderSpecialist" ma:index="27" nillable="true" ma:displayName="Stkhdr. Specialist" ma:format="Dropdown" ma:internalName="StakeholderSpecialist">
      <xsd:complexType>
        <xsd:complexContent>
          <xsd:extension base="dms:MultiChoice">
            <xsd:sequence>
              <xsd:element name="Value" maxOccurs="unbounded" minOccurs="0" nillable="true">
                <xsd:simpleType>
                  <xsd:restriction base="dms:Choice">
                    <xsd:enumeration value="Bethany Rocha"/>
                    <xsd:enumeration value="Danielle Aretz"/>
                    <xsd:enumeration value="Gary St Fleur"/>
                    <xsd:enumeration value="Joseph Carroll"/>
                    <xsd:enumeration value="Matthew O'Brien"/>
                    <xsd:enumeration value="Michelle Jeronis"/>
                    <xsd:enumeration value="Jean Charles"/>
                    <xsd:enumeration value="James King"/>
                    <xsd:enumeration value="Danielle Oakes"/>
                    <xsd:enumeration value="Julia Kaplan"/>
                    <xsd:enumeration value="Katie Riewestahl"/>
                    <xsd:enumeration value="Rylie Murray"/>
                    <xsd:enumeration value="Madison McCaffery"/>
                    <xsd:enumeration value="Ashley Pierre-Louis"/>
                    <xsd:enumeration value="Travis Chaplin"/>
                    <xsd:enumeration value="COMPLETE"/>
                  </xsd:restriction>
                </xsd:simpleType>
              </xsd:element>
            </xsd:sequence>
          </xsd:extension>
        </xsd:complexContent>
      </xsd:complexType>
    </xsd:element>
    <xsd:element name="WorkOrder_x0023_" ma:index="28" nillable="true" ma:displayName="Work Order #" ma:format="Dropdown" ma:internalName="WorkOrder_x0023_">
      <xsd:simpleType>
        <xsd:restriction base="dms:Text">
          <xsd:maxLength value="255"/>
        </xsd:restriction>
      </xsd:simpleType>
    </xsd:element>
    <xsd:element name="Status" ma:index="29" nillable="true" ma:displayName="Status" ma:description="Unknown" ma:format="Dropdown" ma:internalName="Status">
      <xsd:simpleType>
        <xsd:restriction base="dms:Choice">
          <xsd:enumeration value="Pre-Construction"/>
          <xsd:enumeration value="In Construction"/>
          <xsd:enumeration value="Project Closing"/>
          <xsd:enumeration value="Complete"/>
          <xsd:enumeration value="Project Paused"/>
          <xsd:enumeration value="Unknown"/>
        </xsd:restriction>
      </xsd:simpleType>
    </xsd:element>
    <xsd:element name="AribaPO" ma:index="30" nillable="true" ma:displayName="Ariba PO" ma:format="Dropdown" ma:internalName="AribaPO">
      <xsd:simpleType>
        <xsd:restriction base="dms:Text">
          <xsd:maxLength value="255"/>
        </xsd:restriction>
      </xsd:simpleType>
    </xsd:element>
    <xsd:element name="ActivityCode" ma:index="31" nillable="true" ma:displayName="Activity Code" ma:format="Dropdown" ma:internalName="ActivityCode">
      <xsd:simpleType>
        <xsd:restriction base="dms:Choice">
          <xsd:enumeration value="3547"/>
          <xsd:enumeration value="9670"/>
          <xsd:enumeration value="Choice 3"/>
        </xsd:restriction>
      </xsd:simpleType>
    </xsd:element>
    <xsd:element name="Issues_x002f_ResolutionForm" ma:index="32" nillable="true" ma:displayName="Issues/Resolution Form" ma:description="This will track how many unique issues/requests by Stakeholders have been brought forward for each project. " ma:format="Dropdown" ma:internalName="Issues_x002f_ResolutionForm" ma:percentage="FALSE">
      <xsd:simpleType>
        <xsd:restriction base="dms:Number"/>
      </xsd:simpleType>
    </xsd:element>
    <xsd:element name="ProjectBudget" ma:index="33" nillable="true" ma:displayName="Project Budget" ma:format="Dropdown" ma:internalName="ProjectBudget">
      <xsd:simpleType>
        <xsd:restriction base="dms:Text">
          <xsd:maxLength value="255"/>
        </xsd:restriction>
      </xsd:simpleType>
    </xsd:element>
    <xsd:element name="DoorKnocks" ma:index="34" nillable="true" ma:displayName="Door Knocks" ma:format="Dropdown" ma:internalName="DoorKnocks" ma:percentage="FALSE">
      <xsd:simpleType>
        <xsd:restriction base="dms:Number"/>
      </xsd:simpleType>
    </xsd:element>
    <xsd:element name="Letters" ma:index="35" nillable="true" ma:displayName="Letters" ma:format="Dropdown" ma:internalName="Letters" ma:percentage="FALSE">
      <xsd:simpleType>
        <xsd:restriction base="dms:Number"/>
      </xsd:simpleType>
    </xsd:element>
    <xsd:element name="BOSMeetings" ma:index="36" nillable="true" ma:displayName="BOS Meetings" ma:format="Dropdown" ma:internalName="BOSMeetings" ma:percentage="FALSE">
      <xsd:simpleType>
        <xsd:restriction base="dms:Number"/>
      </xsd:simpleType>
    </xsd:element>
    <xsd:element name="OpenHouses" ma:index="37" nillable="true" ma:displayName="Open Houses" ma:format="Dropdown" ma:internalName="OpenHouses" ma:percentage="FALSE">
      <xsd:simpleType>
        <xsd:restriction base="dms:Number"/>
      </xsd:simpleType>
    </xsd:element>
    <xsd:element name="SEC_x002f_EFSBMeetings" ma:index="38" nillable="true" ma:displayName="SEC/EFSB Meetings" ma:format="Dropdown" ma:internalName="SEC_x002f_EFSBMeetings" ma:percentage="FALSE">
      <xsd:simpleType>
        <xsd:restriction base="dms:Number"/>
      </xsd:simpleType>
    </xsd:element>
    <xsd:element name="Website" ma:index="39" nillable="true" ma:displayName="Website" ma:default="1" ma:format="Dropdown" ma:internalName="Website">
      <xsd:simpleType>
        <xsd:restriction base="dms:Boolean"/>
      </xsd:simpleType>
    </xsd:element>
    <xsd:element name="Image" ma:index="40" nillable="true" ma:displayName="Image" ma:format="Thumbnail" ma:internalName="Image">
      <xsd:simpleType>
        <xsd:restriction base="dms:Unknown"/>
      </xsd:simpleType>
    </xsd:element>
    <xsd:element name="ConstructionEnd" ma:index="41" nillable="true" ma:displayName="Constr. End" ma:description="Estimated date that construction is expected to finish" ma:format="DateOnly" ma:internalName="ConstructionEnd">
      <xsd:simpleType>
        <xsd:restriction base="dms:DateTime"/>
      </xsd:simpleType>
    </xsd:element>
    <xsd:element name="Abutters" ma:index="42" nillable="true" ma:displayName="Abutters" ma:format="Dropdown" ma:internalName="Abutters" ma:percentage="FALSE">
      <xsd:simpleType>
        <xsd:restriction base="dms:Number"/>
      </xsd:simpleType>
    </xsd:element>
    <xsd:element name="AbutterMeeting_x002f_Visit" ma:index="43" nillable="true" ma:displayName="Abutter Meeting/Visit" ma:format="Dropdown" ma:internalName="AbutterMeeting_x002f_Visit" ma:percentage="FALSE">
      <xsd:simpleType>
        <xsd:restriction base="dms:Number"/>
      </xsd:simpleType>
    </xsd:element>
    <xsd:element name="Constr_x002e_Start" ma:index="44" nillable="true" ma:displayName="Constr. Start" ma:description="Estimated time that construction is predicted to begin. If you just have the season + year, use the first month and first date for the start date and the last month and last date for the season for the end date. Spring (March-May), Summer (June-August), Fall (September- November), Winter (December-February)" ma:format="DateOnly" ma:internalName="Constr_x002e_Start">
      <xsd:simpleType>
        <xsd:restriction base="dms:DateTime"/>
      </xsd:simpleType>
    </xsd:element>
    <xsd:element name="Emails" ma:index="45" nillable="true" ma:displayName="Emails" ma:format="Dropdown" ma:internalName="Emails" ma:percentage="FALSE">
      <xsd:simpleType>
        <xsd:restriction base="dms:Number"/>
      </xsd:simpleType>
    </xsd:element>
    <xsd:element name="Segment" ma:index="46" nillable="true" ma:displayName="Segment" ma:format="Dropdown" ma:internalName="Segment">
      <xsd:complexType>
        <xsd:complexContent>
          <xsd:extension base="dms:MultiChoice">
            <xsd:sequence>
              <xsd:element name="Value" maxOccurs="unbounded" minOccurs="0" nillable="true">
                <xsd:simpleType>
                  <xsd:restriction base="dms:Choice">
                    <xsd:enumeration value="Gas"/>
                    <xsd:enumeration value="Electric"/>
                    <xsd:enumeration value="Geothermal"/>
                  </xsd:restriction>
                </xsd:simpleType>
              </xsd:element>
            </xsd:sequence>
          </xsd:extension>
        </xsd:complexContent>
      </xsd:complexType>
    </xsd:element>
    <xsd:element name="Notes" ma:index="47" nillable="true" ma:displayName="Notes" ma:format="Dropdown" ma:internalName="Notes">
      <xsd:simpleType>
        <xsd:restriction base="dms:Text">
          <xsd:maxLength value="255"/>
        </xsd:restriction>
      </xsd:simpleType>
    </xsd:element>
    <xsd:element name="State" ma:index="48" nillable="true" ma:displayName="State" ma:format="Dropdown" ma:internalName="State">
      <xsd:simpleType>
        <xsd:restriction base="dms:Choice">
          <xsd:enumeration value="Massachusetts"/>
          <xsd:enumeration value="Vermont"/>
          <xsd:enumeration value="New Hampshire"/>
        </xsd:restriction>
      </xsd:simpleType>
    </xsd:element>
    <xsd:element name="HotlineCalls" ma:index="49" nillable="true" ma:displayName="Hotline Calls" ma:format="Dropdown" ma:internalName="HotlineCall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2a4985-7339-4425-856a-bbb791b097b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454a8fd-606d-42c0-9096-764c365adcf4}" ma:internalName="TaxCatchAll" ma:showField="CatchAllData" ma:web="d22a4985-7339-4425-856a-bbb791b097bf">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22a4985-7339-4425-856a-bbb791b097bf" xsi:nil="true"/>
    <WorkOrder_x0023_ xmlns="1a32a865-dbe4-49b8-8928-648e11dc2ad3" xsi:nil="true"/>
    <ActivityCode xmlns="1a32a865-dbe4-49b8-8928-648e11dc2ad3" xsi:nil="true"/>
    <lcf76f155ced4ddcb4097134ff3c332f xmlns="1a32a865-dbe4-49b8-8928-648e11dc2ad3">
      <Terms xmlns="http://schemas.microsoft.com/office/infopath/2007/PartnerControls"/>
    </lcf76f155ced4ddcb4097134ff3c332f>
    <Tier xmlns="1a32a865-dbe4-49b8-8928-648e11dc2ad3" xsi:nil="true"/>
    <Notes xmlns="1a32a865-dbe4-49b8-8928-648e11dc2ad3" xsi:nil="true"/>
    <Image xmlns="1a32a865-dbe4-49b8-8928-648e11dc2ad3" xsi:nil="true"/>
    <Constr_x002e_Start xmlns="1a32a865-dbe4-49b8-8928-648e11dc2ad3" xsi:nil="true"/>
    <Status xmlns="1a32a865-dbe4-49b8-8928-648e11dc2ad3" xsi:nil="true"/>
    <AbutterMeeting_x002f_Visit xmlns="1a32a865-dbe4-49b8-8928-648e11dc2ad3" xsi:nil="true"/>
    <AribaPO xmlns="1a32a865-dbe4-49b8-8928-648e11dc2ad3" xsi:nil="true"/>
    <Letters xmlns="1a32a865-dbe4-49b8-8928-648e11dc2ad3" xsi:nil="true"/>
    <BOSMeetings xmlns="1a32a865-dbe4-49b8-8928-648e11dc2ad3" xsi:nil="true"/>
    <State xmlns="1a32a865-dbe4-49b8-8928-648e11dc2ad3" xsi:nil="true"/>
    <OpenHouses xmlns="1a32a865-dbe4-49b8-8928-648e11dc2ad3" xsi:nil="true"/>
    <HotlineCalls xmlns="1a32a865-dbe4-49b8-8928-648e11dc2ad3" xsi:nil="true"/>
    <ConstructionEnd xmlns="1a32a865-dbe4-49b8-8928-648e11dc2ad3" xsi:nil="true"/>
    <Segment xmlns="1a32a865-dbe4-49b8-8928-648e11dc2ad3" xsi:nil="true"/>
    <ProjectBudget xmlns="1a32a865-dbe4-49b8-8928-648e11dc2ad3" xsi:nil="true"/>
    <Issues_x002f_ResolutionForm xmlns="1a32a865-dbe4-49b8-8928-648e11dc2ad3" xsi:nil="true"/>
    <Aretz_x002c_Danielle xmlns="1a32a865-dbe4-49b8-8928-648e11dc2ad3">
      <UserInfo>
        <DisplayName/>
        <AccountId xsi:nil="true"/>
        <AccountType/>
      </UserInfo>
    </Aretz_x002c_Danielle>
    <SEC_x002f_EFSBMeetings xmlns="1a32a865-dbe4-49b8-8928-648e11dc2ad3" xsi:nil="true"/>
    <StakeholderSpecialist xmlns="1a32a865-dbe4-49b8-8928-648e11dc2ad3" xsi:nil="true"/>
    <Website xmlns="1a32a865-dbe4-49b8-8928-648e11dc2ad3">true</Website>
    <DoorKnocks xmlns="1a32a865-dbe4-49b8-8928-648e11dc2ad3" xsi:nil="true"/>
    <Emails xmlns="1a32a865-dbe4-49b8-8928-648e11dc2ad3" xsi:nil="true"/>
    <Abutters xmlns="1a32a865-dbe4-49b8-8928-648e11dc2ad3" xsi:nil="true"/>
    <SharedWithUsers xmlns="d22a4985-7339-4425-856a-bbb791b097bf">
      <UserInfo>
        <DisplayName/>
        <AccountId xsi:nil="true"/>
        <AccountType/>
      </UserInfo>
    </SharedWithUsers>
  </documentManagement>
</p:properties>
</file>

<file path=customXml/itemProps1.xml><?xml version="1.0" encoding="utf-8"?>
<ds:datastoreItem xmlns:ds="http://schemas.openxmlformats.org/officeDocument/2006/customXml" ds:itemID="{36DCA037-D834-4553-86C0-46D81C991309}">
  <ds:schemaRefs>
    <ds:schemaRef ds:uri="http://schemas.microsoft.com/sharepoint/v3/contenttype/forms"/>
  </ds:schemaRefs>
</ds:datastoreItem>
</file>

<file path=customXml/itemProps2.xml><?xml version="1.0" encoding="utf-8"?>
<ds:datastoreItem xmlns:ds="http://schemas.openxmlformats.org/officeDocument/2006/customXml" ds:itemID="{3E3A5725-B287-4735-B95F-96F6C53CC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32a865-dbe4-49b8-8928-648e11dc2ad3"/>
    <ds:schemaRef ds:uri="d22a4985-7339-4425-856a-bbb791b09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49B27E-9313-4766-800E-C61D17EB680C}">
  <ds:schemaRefs>
    <ds:schemaRef ds:uri="http://schemas.microsoft.com/office/2006/metadata/properties"/>
    <ds:schemaRef ds:uri="http://schemas.microsoft.com/office/infopath/2007/PartnerControls"/>
    <ds:schemaRef ds:uri="d22a4985-7339-4425-856a-bbb791b097bf"/>
    <ds:schemaRef ds:uri="1a32a865-dbe4-49b8-8928-648e11dc2ad3"/>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Custom</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Oakes</dc:creator>
  <cp:revision>3</cp:revision>
  <dcterms:created xsi:type="dcterms:W3CDTF">2024-08-26T16:08:34Z</dcterms:created>
  <dcterms:modified xsi:type="dcterms:W3CDTF">2026-05-08T15:28:53Z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0x010100A26B8D9CF7832A49A626BF1B4925FE9E</vt:lpwstr>
  </property>
  <property fmtid="{D5CDD505-2E9C-101B-9397-08002B2CF9AE}" pid="3" name="MediaServiceImageTags">
    <vt:lpwstr/>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LiveSheet">
    <vt:lpwstr>, </vt:lpwstr>
  </property>
  <property fmtid="{D5CDD505-2E9C-101B-9397-08002B2CF9AE}" pid="11" name="_ExtendedDescription">
    <vt:lpwstr/>
  </property>
  <property fmtid="{D5CDD505-2E9C-101B-9397-08002B2CF9AE}" pid="12" name="TriggerFlowInfo">
    <vt:lpwstr/>
  </property>
  <property fmtid="{D5CDD505-2E9C-101B-9397-08002B2CF9AE}" pid="13" name="MSIP_Label_8bd75a54-f2be-4ffa-b165-74c609d83991_Enabled">
    <vt:lpwstr>true</vt:lpwstr>
  </property>
  <property fmtid="{D5CDD505-2E9C-101B-9397-08002B2CF9AE}" pid="14" name="MSIP_Label_8bd75a54-f2be-4ffa-b165-74c609d83991_SetDate">
    <vt:lpwstr>2026-05-08T15:28:53Z</vt:lpwstr>
  </property>
  <property fmtid="{D5CDD505-2E9C-101B-9397-08002B2CF9AE}" pid="15" name="MSIP_Label_8bd75a54-f2be-4ffa-b165-74c609d83991_Method">
    <vt:lpwstr>Standard</vt:lpwstr>
  </property>
  <property fmtid="{D5CDD505-2E9C-101B-9397-08002B2CF9AE}" pid="16" name="MSIP_Label_8bd75a54-f2be-4ffa-b165-74c609d83991_Name">
    <vt:lpwstr>Internal use only</vt:lpwstr>
  </property>
  <property fmtid="{D5CDD505-2E9C-101B-9397-08002B2CF9AE}" pid="17" name="MSIP_Label_8bd75a54-f2be-4ffa-b165-74c609d83991_SiteId">
    <vt:lpwstr>f98a6a53-25f3-4212-901c-c7787fcd3495</vt:lpwstr>
  </property>
  <property fmtid="{D5CDD505-2E9C-101B-9397-08002B2CF9AE}" pid="18" name="MSIP_Label_8bd75a54-f2be-4ffa-b165-74c609d83991_ActionId">
    <vt:lpwstr>372ab4c5-e37f-46f1-861e-2237bde23f9f</vt:lpwstr>
  </property>
  <property fmtid="{D5CDD505-2E9C-101B-9397-08002B2CF9AE}" pid="19" name="MSIP_Label_8bd75a54-f2be-4ffa-b165-74c609d83991_ContentBits">
    <vt:lpwstr>0</vt:lpwstr>
  </property>
  <property fmtid="{D5CDD505-2E9C-101B-9397-08002B2CF9AE}" pid="20" name="MSIP_Label_8bd75a54-f2be-4ffa-b165-74c609d83991_Tag">
    <vt:lpwstr>10, 3, 0, 2</vt:lpwstr>
  </property>
</Properties>
</file>