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244_C645D4C9.xml" ContentType="application/vnd.ms-powerpoint.comments+xml"/>
  <Override PartName="/ppt/comments/modernComment_239_86233895.xml" ContentType="application/vnd.ms-powerpoint.comments+xml"/>
  <Override PartName="/ppt/comments/modernComment_247_DC51FBEE.xml" ContentType="application/vnd.ms-powerpoint.comments+xml"/>
  <Override PartName="/ppt/comments/modernComment_245_27A7FAE8.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549" r:id="rId5"/>
    <p:sldId id="557" r:id="rId6"/>
    <p:sldId id="580" r:id="rId7"/>
    <p:sldId id="584" r:id="rId8"/>
    <p:sldId id="569" r:id="rId9"/>
    <p:sldId id="583" r:id="rId10"/>
    <p:sldId id="581" r:id="rId11"/>
    <p:sldId id="585" r:id="rId12"/>
    <p:sldId id="579" r:id="rId13"/>
    <p:sldId id="578" r:id="rId14"/>
    <p:sldId id="55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61E720-3FEE-C532-2B0C-869DF77F531E}" name="Logan Nunziato" initials="LN" userId="S::logan.nunziato@us.nationalgrid.com::9acfd47d-f820-4ce9-961b-98fbe6bd57a6" providerId="AD"/>
  <p188:author id="{581EEB30-114B-4DF1-6618-FA1ADF0C6AA5}" name="Marisa Pizzi" initials="MP" userId="S::marisa.pizzi@us.nationalgrid.com::e9e48926-7de6-4b14-9105-7234616d7e2b" providerId="AD"/>
  <p188:author id="{03F5F43B-F510-6B17-6942-B5DAB9EAC627}" name="Andrew Cole" initials="AC" userId="S::andrew.cole@us.nationalgrid.com::3473a116-4c62-443d-b334-afdfbcc8acdb" providerId="AD"/>
  <p188:author id="{C314E261-BC0D-EA09-3742-DC8F69CD7C8F}" name="Falkengren, Syrena" initials="FS" userId="S::syrena.falkengren_eversource.com#ext#@nationalgridplc.onmicrosoft.com::12f3fa62-0dc4-434a-b1bd-2ae58ff97537" providerId="AD"/>
  <p188:author id="{4A95CE93-E11B-05CF-734A-A1B56D6A9E5A}" name="Joshua Holden" initials="JH" userId="S::joshua.holden@us.nationalgrid.com::126623c1-e899-4d67-8b99-a7af97cb3d2d" providerId="AD"/>
  <p188:author id="{1976BFA0-9456-B4ED-0066-54E2E0111005}" name="Abby Brueggeman" initials="AB" userId="S::abby.brueggeman@us.nationalgrid.com::fc1147f2-d488-4c02-8cc3-b1a27a962b6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48C"/>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D631E-2906-F898-C850-38AD0323E79D}" v="115" dt="2024-04-24T19:45:32.323"/>
    <p1510:client id="{1DB4FC08-6770-B76E-1204-1B93BA0E0926}" v="48" dt="2024-04-23T20:01:32.741"/>
    <p1510:client id="{211D2C9B-C609-D386-3074-886890216FB3}" v="31" dt="2024-04-23T20:25:59.817"/>
    <p1510:client id="{650D71BC-7EAE-EDDB-4DAD-56911A876D01}" v="1" dt="2024-04-23T20:44:47.553"/>
    <p1510:client id="{817713C2-EA30-EDAE-2DA5-E5215B512C57}" v="58" dt="2024-04-23T19:13:40.623"/>
    <p1510:client id="{93F1DA85-861C-A905-473C-786A4C78D009}" v="70" dt="2024-04-25T17:44:23.651"/>
    <p1510:client id="{C8D10DA6-2243-7292-8608-7FA9471A33FA}" v="16" dt="2024-04-24T17:18:18.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omments/modernComment_239_86233895.xml><?xml version="1.0" encoding="utf-8"?>
<p188:cmLst xmlns:a="http://schemas.openxmlformats.org/drawingml/2006/main" xmlns:r="http://schemas.openxmlformats.org/officeDocument/2006/relationships" xmlns:p188="http://schemas.microsoft.com/office/powerpoint/2018/8/main">
  <p188:cm id="{917160C5-E456-4DF6-8698-C3A2E69C517F}" authorId="{1976BFA0-9456-B4ED-0066-54E2E0111005}" created="2024-04-12T14:58:57.020">
    <pc:sldMkLst xmlns:pc="http://schemas.microsoft.com/office/powerpoint/2013/main/command">
      <pc:docMk/>
      <pc:sldMk cId="2250455189" sldId="569"/>
    </pc:sldMkLst>
    <p188:replyLst>
      <p188:reply id="{DDBF628C-7706-450F-A615-9A01D016AB32}" authorId="{1976BFA0-9456-B4ED-0066-54E2E0111005}" created="2024-04-12T14:59:14.303">
        <p188:txBody>
          <a:bodyPr/>
          <a:lstStyle/>
          <a:p>
            <a:r>
              <a:rPr lang="en-GB"/>
              <a:t>"I agree. Review VHB Proposed Conditions figure and discuss what layers to remove and what to highlight." -Marisa Pizzi</a:t>
            </a:r>
          </a:p>
        </p188:txBody>
      </p188:reply>
    </p188:replyLst>
    <p188:txBody>
      <a:bodyPr/>
      <a:lstStyle/>
      <a:p>
        <a:r>
          <a:rPr lang="en-GB"/>
          <a:t>"Can we have a simple map here that shows the whole project with the SEC jurisdictional lines highlighted?" - Barry Needleman</a:t>
        </a:r>
      </a:p>
    </p188:txBody>
  </p188:cm>
  <p188:cm id="{FE070952-0E19-4C52-9573-CD12B65107FD}" authorId="{581EEB30-114B-4DF1-6618-FA1ADF0C6AA5}" created="2024-04-12T19:49:18.650">
    <ac:txMkLst xmlns:ac="http://schemas.microsoft.com/office/drawing/2013/main/command">
      <pc:docMk xmlns:pc="http://schemas.microsoft.com/office/powerpoint/2013/main/command"/>
      <pc:sldMk xmlns:pc="http://schemas.microsoft.com/office/powerpoint/2013/main/command" cId="2250455189" sldId="569"/>
      <ac:spMk id="5" creationId="{C48021B3-4B44-4C07-B42B-3ECF9F83FA23}"/>
      <ac:txMk cp="78" len="1">
        <ac:context len="694" hash="2098228675"/>
      </ac:txMk>
    </ac:txMkLst>
    <p188:pos x="4527826" y="2462695"/>
    <p188:replyLst>
      <p188:reply id="{6BB0BCF7-24BB-4356-93C8-9ADD90DEE361}" authorId="{2861E720-3FEE-C532-2B0C-869DF77F531E}" created="2024-04-16T16:34:29.318">
        <p188:txBody>
          <a:bodyPr/>
          <a:lstStyle/>
          <a:p>
            <a:r>
              <a:rPr lang="en-US"/>
              <a:t>agree</a:t>
            </a:r>
          </a:p>
        </p188:txBody>
      </p188:reply>
    </p188:replyLst>
    <p188:txBody>
      <a:bodyPr/>
      <a:lstStyle/>
      <a:p>
        <a:r>
          <a:rPr lang="en-US"/>
          <a:t>Too much detail - suggest deleting this.</a:t>
        </a:r>
      </a:p>
    </p188:txBody>
    <p188:extLst>
      <p:ext xmlns:p="http://schemas.openxmlformats.org/presentationml/2006/main" uri="{57CB4572-C831-44C2-8A1C-0ADB6CCDFE69}">
        <p223:reactions xmlns:p223="http://schemas.microsoft.com/office/powerpoint/2022/03/main">
          <p223:rxn type="👍">
            <p223:instance time="2024-04-17T17:05:09.710" authorId="{1976BFA0-9456-B4ED-0066-54E2E0111005}"/>
          </p223:rxn>
        </p223:reactions>
      </p:ext>
    </p188:extLst>
  </p188:cm>
  <p188:cm id="{0140DDED-2D12-49A8-8A34-F65F0634CC86}" authorId="{581EEB30-114B-4DF1-6618-FA1ADF0C6AA5}" created="2024-04-12T19:58:26.496">
    <ac:txMkLst xmlns:ac="http://schemas.microsoft.com/office/drawing/2013/main/command">
      <pc:docMk xmlns:pc="http://schemas.microsoft.com/office/powerpoint/2013/main/command"/>
      <pc:sldMk xmlns:pc="http://schemas.microsoft.com/office/powerpoint/2013/main/command" cId="2250455189" sldId="569"/>
      <ac:spMk id="5" creationId="{C48021B3-4B44-4C07-B42B-3ECF9F83FA23}"/>
      <ac:txMk cp="0">
        <ac:context len="694" hash="2098228675"/>
      </ac:txMk>
    </ac:txMkLst>
    <p188:pos x="1369016" y="1278610"/>
    <p188:replyLst>
      <p188:reply id="{A885170B-B0DC-492F-BDEE-5797F1D11E60}" authorId="{2861E720-3FEE-C532-2B0C-869DF77F531E}" created="2024-04-16T16:34:14.036">
        <p188:txBody>
          <a:bodyPr/>
          <a:lstStyle/>
          <a:p>
            <a:r>
              <a:rPr lang="en-US"/>
              <a:t>Yes, for temp work which includes temp fiber on C203. This is to support substation work, though. If we want to just highlight C203 and D204 installations, the foundation work starts 4/2027</a:t>
            </a:r>
          </a:p>
        </p188:txBody>
      </p188:reply>
    </p188:replyLst>
    <p188:txBody>
      <a:bodyPr/>
      <a:lstStyle/>
      <a:p>
        <a:r>
          <a:rPr lang="en-US"/>
          <a:t>Is this the construction start date? </a:t>
        </a:r>
      </a:p>
    </p188:txBody>
  </p188:cm>
  <p188:cm id="{2C187519-9BFA-4F52-AB11-DDD02A04737A}" authorId="{1976BFA0-9456-B4ED-0066-54E2E0111005}" created="2024-04-17T16:42:11.561">
    <pc:sldMkLst xmlns:pc="http://schemas.microsoft.com/office/powerpoint/2013/main/command">
      <pc:docMk/>
      <pc:sldMk cId="2250455189" sldId="569"/>
    </pc:sldMkLst>
    <p188:txBody>
      <a:bodyPr/>
      <a:lstStyle/>
      <a:p>
        <a:r>
          <a:rPr lang="en-GB"/>
          <a:t>Want a picture of existing structures and where they will be moved to (from above a before and after)</a:t>
        </a:r>
      </a:p>
    </p188:txBody>
  </p188:cm>
</p188:cmLst>
</file>

<file path=ppt/comments/modernComment_244_C645D4C9.xml><?xml version="1.0" encoding="utf-8"?>
<p188:cmLst xmlns:a="http://schemas.openxmlformats.org/drawingml/2006/main" xmlns:r="http://schemas.openxmlformats.org/officeDocument/2006/relationships" xmlns:p188="http://schemas.microsoft.com/office/powerpoint/2018/8/main">
  <p188:cm id="{F1FF4911-33B0-4DC4-8316-5B3A87EEE0AD}" authorId="{1976BFA0-9456-B4ED-0066-54E2E0111005}" created="2024-04-12T14:54:20.084">
    <ac:deMkLst xmlns:ac="http://schemas.microsoft.com/office/drawing/2013/main/command">
      <pc:docMk xmlns:pc="http://schemas.microsoft.com/office/powerpoint/2013/main/command"/>
      <pc:sldMk xmlns:pc="http://schemas.microsoft.com/office/powerpoint/2013/main/command" cId="3326465225" sldId="580"/>
      <ac:spMk id="5" creationId="{C48021B3-4B44-4C07-B42B-3ECF9F83FA23}"/>
    </ac:deMkLst>
    <p188:replyLst>
      <p188:reply id="{D5F90508-29C6-4954-8E13-A9659C6CEA4F}" authorId="{1976BFA0-9456-B4ED-0066-54E2E0111005}" created="2024-04-12T15:42:33.661">
        <p188:txBody>
          <a:bodyPr/>
          <a:lstStyle/>
          <a:p>
            <a:r>
              <a:rPr lang="en-GB"/>
              <a:t>If we don't add a figure here, I will add a generic National Grid picture instead. </a:t>
            </a:r>
          </a:p>
        </p188:txBody>
      </p188:reply>
    </p188:replyLst>
    <p188:txBody>
      <a:bodyPr/>
      <a:lstStyle/>
      <a:p>
        <a:r>
          <a:rPr lang="en-GB"/>
          <a:t>"Do we plan to add a figure here? We may not need it if we plan to include a figure on the next slide." Marisa Piizzi</a:t>
        </a:r>
      </a:p>
    </p188:txBody>
  </p188:cm>
  <p188:cm id="{E147A1FF-B2EE-45C5-A4F0-A18385A713A9}" authorId="{4A95CE93-E11B-05CF-734A-A1B56D6A9E5A}" created="2024-04-12T16:55:58.968">
    <ac:txMkLst xmlns:ac="http://schemas.microsoft.com/office/drawing/2013/main/command">
      <pc:docMk xmlns:pc="http://schemas.microsoft.com/office/powerpoint/2013/main/command"/>
      <pc:sldMk xmlns:pc="http://schemas.microsoft.com/office/powerpoint/2013/main/command" cId="3326465225" sldId="580"/>
      <ac:spMk id="5" creationId="{C48021B3-4B44-4C07-B42B-3ECF9F83FA23}"/>
      <ac:txMk cp="413">
        <ac:context len="1007" hash="499478999"/>
      </ac:txMk>
    </ac:txMkLst>
    <p188:pos x="3964608" y="2252869"/>
    <p188:replyLst>
      <p188:reply id="{43B46438-EB93-475A-87EA-5150E1701A37}" authorId="{2861E720-3FEE-C532-2B0C-869DF77F531E}" created="2024-04-16T16:29:25.570">
        <p188:txBody>
          <a:bodyPr/>
          <a:lstStyle/>
          <a:p>
            <a:r>
              <a:rPr lang="en-US"/>
              <a:t>Josh, you mentioned to Trish that 34.5 is considered transmission in NH in email on 3/27</a:t>
            </a:r>
          </a:p>
        </p188:txBody>
      </p188:reply>
      <p188:reply id="{03BDA8D7-57DC-47AD-AB28-27FDA6C369A5}" authorId="{4A95CE93-E11B-05CF-734A-A1B56D6A9E5A}" created="2024-04-16T16:56:41.975">
        <p188:txBody>
          <a:bodyPr/>
          <a:lstStyle/>
          <a:p>
            <a:r>
              <a:rPr lang="en-US"/>
              <a:t>34.5 is managed by TLS/TLE in NH (technically it's subt), for the filing its my understanding that the 34.5 kV and 115 kV would not be jurisdictional to the SEC (200 kV trigger) - defer to Barry N on what needs to be discussed here</a:t>
            </a:r>
          </a:p>
        </p188:txBody>
      </p188:reply>
      <p188:reply id="{73D6DDBB-F606-4DA4-917D-C115875E401C}" authorId="{581EEB30-114B-4DF1-6618-FA1ADF0C6AA5}" created="2024-04-16T19:06:01.252">
        <p188:txBody>
          <a:bodyPr/>
          <a:lstStyle/>
          <a:p>
            <a:r>
              <a:rPr lang="en-US"/>
              <a:t>The first paragraph here under "Fifteen Mile Falls Project Overview" is meant to briefly describe the whole project for context - including the non-jurisdictional components - before focusing on the SEC jurisdictional project involving the C203/D204.</a:t>
            </a:r>
          </a:p>
        </p188:txBody>
      </p188:reply>
    </p188:replyLst>
    <p188:txBody>
      <a:bodyPr/>
      <a:lstStyle/>
      <a:p>
        <a:r>
          <a:rPr lang="en-US"/>
          <a:t>change several to "the"?  i don't know if 34.5 kV is considered transmission.  if it's not, it's 2 lines (c203/D204)</a:t>
        </a:r>
      </a:p>
    </p188:txBody>
  </p188:cm>
</p188:cmLst>
</file>

<file path=ppt/comments/modernComment_245_27A7FAE8.xml><?xml version="1.0" encoding="utf-8"?>
<p188:cmLst xmlns:a="http://schemas.openxmlformats.org/drawingml/2006/main" xmlns:r="http://schemas.openxmlformats.org/officeDocument/2006/relationships" xmlns:p188="http://schemas.microsoft.com/office/powerpoint/2018/8/main">
  <p188:cm id="{2FEDA10E-88CA-4C21-88F8-FC275909315D}" authorId="{2861E720-3FEE-C532-2B0C-869DF77F531E}" created="2024-04-16T16:41:29.695">
    <pc:sldMkLst xmlns:pc="http://schemas.microsoft.com/office/powerpoint/2013/main/command">
      <pc:docMk/>
      <pc:sldMk cId="665320168" sldId="581"/>
    </pc:sldMkLst>
    <p188:txBody>
      <a:bodyPr/>
      <a:lstStyle/>
      <a:p>
        <a:r>
          <a:rPr lang="en-US"/>
          <a:t>CS date: Q1 if we are considering the Jan 2026 temp work as CS</a:t>
        </a:r>
      </a:p>
    </p188:txBody>
  </p188:cm>
</p188:cmLst>
</file>

<file path=ppt/comments/modernComment_247_DC51FBEE.xml><?xml version="1.0" encoding="utf-8"?>
<p188:cmLst xmlns:a="http://schemas.openxmlformats.org/drawingml/2006/main" xmlns:r="http://schemas.openxmlformats.org/officeDocument/2006/relationships" xmlns:p188="http://schemas.microsoft.com/office/powerpoint/2018/8/main">
  <p188:cm id="{6F93144B-F07E-400A-B327-C6B8824A7CEA}" authorId="{1976BFA0-9456-B4ED-0066-54E2E0111005}" created="2024-04-12T15:05:14.197">
    <pc:sldMkLst xmlns:pc="http://schemas.microsoft.com/office/powerpoint/2013/main/command">
      <pc:docMk/>
      <pc:sldMk cId="3696360430" sldId="583"/>
    </pc:sldMkLst>
    <p188:replyLst>
      <p188:reply id="{006CCEDF-1EF9-4E2D-8528-1548F815DFAF}" authorId="{4A95CE93-E11B-05CF-734A-A1B56D6A9E5A}" created="2024-04-12T17:09:37.981">
        <p188:txBody>
          <a:bodyPr/>
          <a:lstStyle/>
          <a:p>
            <a:r>
              <a:rPr lang="en-US"/>
              <a:t>see comment about Littleton above.  planned 230 kV outages / 115 kV outages should have no customer impacts.  just the 34.5 kV work for the feed to Littleton muni</a:t>
            </a:r>
          </a:p>
        </p188:txBody>
      </p188:reply>
    </p188:replyLst>
    <p188:txBody>
      <a:bodyPr/>
      <a:lstStyle/>
      <a:p>
        <a:r>
          <a:rPr lang="en-GB"/>
          <a:t>Should we mention planned outages in the PPT somewhere?</a:t>
        </a:r>
      </a:p>
    </p188:txBody>
  </p188:cm>
  <p188:cm id="{ED940A7F-77E2-4CB2-9F62-ED696616D1A1}" authorId="{4A95CE93-E11B-05CF-734A-A1B56D6A9E5A}" created="2024-04-12T17:08:24.806">
    <ac:deMkLst xmlns:ac="http://schemas.microsoft.com/office/drawing/2013/main/command">
      <pc:docMk xmlns:pc="http://schemas.microsoft.com/office/powerpoint/2013/main/command"/>
      <pc:sldMk xmlns:pc="http://schemas.microsoft.com/office/powerpoint/2013/main/command" cId="3696360430" sldId="583"/>
      <ac:spMk id="5" creationId="{C48021B3-4B44-4C07-B42B-3ECF9F83FA23}"/>
    </ac:deMkLst>
    <p188:replyLst>
      <p188:reply id="{842A3B8E-FAC4-4A30-B4DE-24F6FDC0EC77}" authorId="{1976BFA0-9456-B4ED-0066-54E2E0111005}" created="2024-04-17T17:12:08.180">
        <p188:txBody>
          <a:bodyPr/>
          <a:lstStyle/>
          <a:p>
            <a:r>
              <a:rPr lang="en-GB"/>
              <a:t>Removed ROW</a:t>
            </a:r>
          </a:p>
        </p188:txBody>
      </p188:reply>
    </p188:replyLst>
    <p188:txBody>
      <a:bodyPr/>
      <a:lstStyle/>
      <a:p>
        <a:r>
          <a:rPr lang="en-US"/>
          <a:t>see comment about ROW above</a:t>
        </a:r>
      </a:p>
    </p188:txBody>
  </p188:cm>
  <p188:cm id="{FA524B48-4662-4721-BE71-9DA739B5752E}" authorId="{2861E720-3FEE-C532-2B0C-869DF77F531E}" created="2024-04-16T16:38:40.235">
    <ac:txMkLst xmlns:ac="http://schemas.microsoft.com/office/drawing/2013/main/command">
      <pc:docMk xmlns:pc="http://schemas.microsoft.com/office/powerpoint/2013/main/command"/>
      <pc:sldMk xmlns:pc="http://schemas.microsoft.com/office/powerpoint/2013/main/command" cId="3696360430" sldId="583"/>
      <ac:spMk id="5" creationId="{C48021B3-4B44-4C07-B42B-3ECF9F83FA23}"/>
      <ac:txMk cp="636">
        <ac:context len="637" hash="2714167494"/>
      </ac:txMk>
    </ac:txMkLst>
    <p188:pos x="7055922" y="4176155"/>
    <p188:replyLst>
      <p188:reply id="{FA392BCC-91C4-411C-97BA-A4388A5D28E8}" authorId="{1976BFA0-9456-B4ED-0066-54E2E0111005}" created="2024-04-17T17:11:55.945">
        <p188:txBody>
          <a:bodyPr/>
          <a:lstStyle/>
          <a:p>
            <a:r>
              <a:rPr lang="en-GB"/>
              <a:t>Removed</a:t>
            </a:r>
          </a:p>
        </p188:txBody>
      </p188:reply>
    </p188:replyLst>
    <p188:txBody>
      <a:bodyPr/>
      <a:lstStyle/>
      <a:p>
        <a:r>
          <a:rPr lang="en-US"/>
          <a:t>Do we need to mention new substation impacts?</a:t>
        </a:r>
      </a:p>
    </p188:txBody>
  </p188:cm>
  <p188:cm id="{0878F85B-58CF-48BB-B454-7833A4A474D3}" authorId="{1976BFA0-9456-B4ED-0066-54E2E0111005}" created="2024-04-17T17:10:02.847">
    <ac:deMkLst xmlns:ac="http://schemas.microsoft.com/office/drawing/2013/main/command">
      <pc:docMk xmlns:pc="http://schemas.microsoft.com/office/powerpoint/2013/main/command"/>
      <pc:sldMk xmlns:pc="http://schemas.microsoft.com/office/powerpoint/2013/main/command" cId="3696360430" sldId="583"/>
      <ac:spMk id="5" creationId="{C48021B3-4B44-4C07-B42B-3ECF9F83FA23}"/>
    </ac:deMkLst>
    <p188:txBody>
      <a:bodyPr/>
      <a:lstStyle/>
      <a:p>
        <a:r>
          <a:rPr lang="en-GB"/>
          <a:t>Removed:"•Additional tree clearing will be required for construction of the new substation.  The construction of the Fifteen Mile Falls Substation  will be permitted through the Littleton Planning and Zoning Board."</a:t>
        </a:r>
      </a:p>
    </p188:txBody>
  </p188:cm>
  <p188:cm id="{C5242DFB-16B2-4FD0-8CD0-0C2CE232E6DE}" authorId="{1976BFA0-9456-B4ED-0066-54E2E0111005}" created="2024-04-17T17:11:43.617">
    <ac:deMkLst xmlns:ac="http://schemas.microsoft.com/office/drawing/2013/main/command">
      <pc:docMk xmlns:pc="http://schemas.microsoft.com/office/powerpoint/2013/main/command"/>
      <pc:sldMk xmlns:pc="http://schemas.microsoft.com/office/powerpoint/2013/main/command" cId="3696360430" sldId="583"/>
      <ac:spMk id="5" creationId="{C48021B3-4B44-4C07-B42B-3ECF9F83FA23}"/>
    </ac:deMkLst>
    <p188:txBody>
      <a:bodyPr/>
      <a:lstStyle/>
      <a:p>
        <a:r>
          <a:rPr lang="en-GB"/>
          <a:t>We should add details on area of trees removed.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4481F-AC31-4AE8-8C7D-18304E504135}" type="datetimeFigureOut">
              <a:t>4/25/2024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10A30-6CA2-4C9A-9EB8-0EF5EF3BD856}" type="slidenum">
              <a:t>‹#›</a:t>
            </a:fld>
            <a:endParaRPr lang="en-GB"/>
          </a:p>
        </p:txBody>
      </p:sp>
    </p:spTree>
    <p:extLst>
      <p:ext uri="{BB962C8B-B14F-4D97-AF65-F5344CB8AC3E}">
        <p14:creationId xmlns:p14="http://schemas.microsoft.com/office/powerpoint/2010/main" val="232771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8" y="733425"/>
            <a:ext cx="6515100" cy="3665538"/>
          </a:xfrm>
        </p:spPr>
      </p:sp>
      <p:sp>
        <p:nvSpPr>
          <p:cNvPr id="3" name="Notes Placeholder 2"/>
          <p:cNvSpPr>
            <a:spLocks noGrp="1"/>
          </p:cNvSpPr>
          <p:nvPr>
            <p:ph type="body" idx="1"/>
          </p:nvPr>
        </p:nvSpPr>
        <p:spPr/>
        <p:txBody>
          <a:bodyPr/>
          <a:lstStyle/>
          <a:p>
            <a:r>
              <a:rPr lang="en-US" b="1">
                <a:highlight>
                  <a:srgbClr val="FFFF00"/>
                </a:highlight>
              </a:rPr>
              <a:t>ADD NOTES BELOW TO TRACK CHANGES</a:t>
            </a:r>
          </a:p>
        </p:txBody>
      </p:sp>
      <p:sp>
        <p:nvSpPr>
          <p:cNvPr id="4" name="Slide Number Placeholder 3"/>
          <p:cNvSpPr>
            <a:spLocks noGrp="1"/>
          </p:cNvSpPr>
          <p:nvPr>
            <p:ph type="sldNum" sz="quarter" idx="10"/>
          </p:nvPr>
        </p:nvSpPr>
        <p:spPr/>
        <p:txBody>
          <a:bodyPr/>
          <a:lstStyle/>
          <a:p>
            <a:fld id="{DD779895-3E67-4CB8-BE0C-23F3FD5FF7F3}" type="slidenum">
              <a:rPr lang="en-GB" smtClean="0"/>
              <a:pPr/>
              <a:t>1</a:t>
            </a:fld>
            <a:endParaRPr lang="en-GB"/>
          </a:p>
        </p:txBody>
      </p:sp>
    </p:spTree>
    <p:extLst>
      <p:ext uri="{BB962C8B-B14F-4D97-AF65-F5344CB8AC3E}">
        <p14:creationId xmlns:p14="http://schemas.microsoft.com/office/powerpoint/2010/main" val="3786844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accent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091BDE-8D32-45BA-8B05-DD4216B1638A}"/>
              </a:ext>
            </a:extLst>
          </p:cNvPr>
          <p:cNvGrpSpPr/>
          <p:nvPr userDrawn="1"/>
        </p:nvGrpSpPr>
        <p:grpSpPr bwMode="black">
          <a:xfrm>
            <a:off x="2806700" y="2909034"/>
            <a:ext cx="6578600" cy="1039932"/>
            <a:chOff x="2910342" y="325575"/>
            <a:chExt cx="5928968" cy="1249653"/>
          </a:xfrm>
        </p:grpSpPr>
        <p:sp>
          <p:nvSpPr>
            <p:cNvPr id="5" name="Freeform: Shape 4">
              <a:extLst>
                <a:ext uri="{FF2B5EF4-FFF2-40B4-BE49-F238E27FC236}">
                  <a16:creationId xmlns:a16="http://schemas.microsoft.com/office/drawing/2014/main" id="{A57378A6-C5A9-4A2C-B31B-EA15D5A0FE13}"/>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sz="1800"/>
            </a:p>
          </p:txBody>
        </p:sp>
        <p:sp>
          <p:nvSpPr>
            <p:cNvPr id="6" name="Freeform: Shape 5">
              <a:extLst>
                <a:ext uri="{FF2B5EF4-FFF2-40B4-BE49-F238E27FC236}">
                  <a16:creationId xmlns:a16="http://schemas.microsoft.com/office/drawing/2014/main" id="{AE02F4F1-BC64-4B71-9E4E-AFA3BA5D9284}"/>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sz="1800"/>
            </a:p>
          </p:txBody>
        </p:sp>
        <p:sp>
          <p:nvSpPr>
            <p:cNvPr id="7" name="Freeform: Shape 6">
              <a:extLst>
                <a:ext uri="{FF2B5EF4-FFF2-40B4-BE49-F238E27FC236}">
                  <a16:creationId xmlns:a16="http://schemas.microsoft.com/office/drawing/2014/main" id="{F17A2B2C-D6F2-4479-9425-86B568230B87}"/>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8" name="Freeform: Shape 7">
              <a:extLst>
                <a:ext uri="{FF2B5EF4-FFF2-40B4-BE49-F238E27FC236}">
                  <a16:creationId xmlns:a16="http://schemas.microsoft.com/office/drawing/2014/main" id="{2011773E-597C-481D-B648-114EC7522986}"/>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D28185BD-C34B-4E50-90A0-42A4AABFD6F8}"/>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C469029C-5A60-4376-BC7D-F118160FFE0E}"/>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F08901CA-EBBA-48C9-A455-39FED58F1C74}"/>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E3D44C5A-5300-472D-9CB9-D76132F9DEE9}"/>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D3A8FA55-DAA9-461E-9FED-A9A1B659EA7A}"/>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74610353-9575-4653-839D-B8325BE73337}"/>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sz="1800"/>
            </a:p>
          </p:txBody>
        </p:sp>
        <p:sp>
          <p:nvSpPr>
            <p:cNvPr id="15" name="Freeform: Shape 14">
              <a:extLst>
                <a:ext uri="{FF2B5EF4-FFF2-40B4-BE49-F238E27FC236}">
                  <a16:creationId xmlns:a16="http://schemas.microsoft.com/office/drawing/2014/main" id="{B21885C5-7DDB-4A16-922D-087FA03AE3A9}"/>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sz="1800"/>
            </a:p>
          </p:txBody>
        </p:sp>
        <p:sp>
          <p:nvSpPr>
            <p:cNvPr id="16" name="Freeform: Shape 15">
              <a:extLst>
                <a:ext uri="{FF2B5EF4-FFF2-40B4-BE49-F238E27FC236}">
                  <a16:creationId xmlns:a16="http://schemas.microsoft.com/office/drawing/2014/main" id="{00B5B5E7-4134-45F5-B9B2-F95F687266C2}"/>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17" name="Freeform: Shape 16">
              <a:extLst>
                <a:ext uri="{FF2B5EF4-FFF2-40B4-BE49-F238E27FC236}">
                  <a16:creationId xmlns:a16="http://schemas.microsoft.com/office/drawing/2014/main" id="{C831FF1B-C914-46E6-BBAB-45FCEF2DDEC6}"/>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64338027-A927-4C3D-AF95-4646D340421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sz="1800"/>
            </a:p>
          </p:txBody>
        </p:sp>
        <p:sp>
          <p:nvSpPr>
            <p:cNvPr id="19" name="Freeform: Shape 18">
              <a:extLst>
                <a:ext uri="{FF2B5EF4-FFF2-40B4-BE49-F238E27FC236}">
                  <a16:creationId xmlns:a16="http://schemas.microsoft.com/office/drawing/2014/main" id="{704EA4F8-DD37-473D-9F06-72E6DF74F66B}"/>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800"/>
            </a:p>
          </p:txBody>
        </p:sp>
        <p:sp>
          <p:nvSpPr>
            <p:cNvPr id="20" name="Freeform: Shape 19">
              <a:extLst>
                <a:ext uri="{FF2B5EF4-FFF2-40B4-BE49-F238E27FC236}">
                  <a16:creationId xmlns:a16="http://schemas.microsoft.com/office/drawing/2014/main" id="{96486B9F-0ACD-42EC-8AD3-D7C9EE2BF62A}"/>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sz="1800"/>
            </a:p>
          </p:txBody>
        </p:sp>
        <p:sp>
          <p:nvSpPr>
            <p:cNvPr id="21" name="Freeform: Shape 20">
              <a:extLst>
                <a:ext uri="{FF2B5EF4-FFF2-40B4-BE49-F238E27FC236}">
                  <a16:creationId xmlns:a16="http://schemas.microsoft.com/office/drawing/2014/main" id="{1A96A062-93F0-4915-9B7C-6CB09526FC4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sz="1800"/>
            </a:p>
          </p:txBody>
        </p:sp>
        <p:sp>
          <p:nvSpPr>
            <p:cNvPr id="22" name="Freeform: Shape 21">
              <a:extLst>
                <a:ext uri="{FF2B5EF4-FFF2-40B4-BE49-F238E27FC236}">
                  <a16:creationId xmlns:a16="http://schemas.microsoft.com/office/drawing/2014/main" id="{6F5C7FBC-AB52-40CB-921A-5ACB3377FDD1}"/>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sz="1800"/>
            </a:p>
          </p:txBody>
        </p:sp>
        <p:sp>
          <p:nvSpPr>
            <p:cNvPr id="23" name="Freeform: Shape 22">
              <a:extLst>
                <a:ext uri="{FF2B5EF4-FFF2-40B4-BE49-F238E27FC236}">
                  <a16:creationId xmlns:a16="http://schemas.microsoft.com/office/drawing/2014/main" id="{D81DC520-5E27-419C-8EC0-F520CA9211F2}"/>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13266341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C2E28761-BEE7-4F9E-BFE0-5828B7915307}"/>
              </a:ext>
            </a:extLst>
          </p:cNvPr>
          <p:cNvSpPr>
            <a:spLocks noGrp="1"/>
          </p:cNvSpPr>
          <p:nvPr>
            <p:ph type="body" sz="quarter" idx="16"/>
          </p:nvPr>
        </p:nvSpPr>
        <p:spPr>
          <a:xfrm>
            <a:off x="576000" y="1411201"/>
            <a:ext cx="7247200" cy="1877437"/>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DDDB6B39-A484-404E-855D-FAC0DFB9AE9C}"/>
              </a:ext>
            </a:extLst>
          </p:cNvPr>
          <p:cNvSpPr>
            <a:spLocks noGrp="1"/>
          </p:cNvSpPr>
          <p:nvPr>
            <p:ph type="title"/>
          </p:nvPr>
        </p:nvSpPr>
        <p:spPr>
          <a:xfrm>
            <a:off x="575735" y="361387"/>
            <a:ext cx="7247200" cy="369332"/>
          </a:xfrm>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6C9BED01-51EC-4BE5-A506-18A9A29A6E58}"/>
              </a:ext>
            </a:extLst>
          </p:cNvPr>
          <p:cNvSpPr>
            <a:spLocks noGrp="1"/>
          </p:cNvSpPr>
          <p:nvPr>
            <p:ph type="ftr" sz="quarter" idx="17"/>
          </p:nvPr>
        </p:nvSpPr>
        <p:spPr/>
        <p:txBody>
          <a:bodyPr/>
          <a:lstStyle/>
          <a:p>
            <a:pPr>
              <a:tabLst>
                <a:tab pos="989013" algn="l"/>
              </a:tabLst>
            </a:pPr>
            <a:r>
              <a:rPr lang="fr-FR"/>
              <a:t>| [Insert document title] | [Insert date]</a:t>
            </a:r>
          </a:p>
        </p:txBody>
      </p:sp>
      <p:grpSp>
        <p:nvGrpSpPr>
          <p:cNvPr id="15" name="Group 14">
            <a:extLst>
              <a:ext uri="{FF2B5EF4-FFF2-40B4-BE49-F238E27FC236}">
                <a16:creationId xmlns:a16="http://schemas.microsoft.com/office/drawing/2014/main" id="{64B11AB0-23E7-4D32-AAA3-A400DB4600E4}"/>
              </a:ext>
            </a:extLst>
          </p:cNvPr>
          <p:cNvGrpSpPr/>
          <p:nvPr userDrawn="1"/>
        </p:nvGrpSpPr>
        <p:grpSpPr>
          <a:xfrm>
            <a:off x="12275233" y="0"/>
            <a:ext cx="2706315" cy="2104028"/>
            <a:chOff x="3528102" y="847657"/>
            <a:chExt cx="2029736" cy="2104028"/>
          </a:xfrm>
        </p:grpSpPr>
        <p:sp>
          <p:nvSpPr>
            <p:cNvPr id="17" name="Guidance note">
              <a:extLst>
                <a:ext uri="{FF2B5EF4-FFF2-40B4-BE49-F238E27FC236}">
                  <a16:creationId xmlns:a16="http://schemas.microsoft.com/office/drawing/2014/main" id="{D2026BFD-DC2F-465F-BE68-7BD706A827A2}"/>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712C821B-5780-4371-867F-FAF5C24D0328}"/>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E295DECA-DF07-43CC-9B27-982E889A7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4AF83C38-7BF3-434D-ABBC-D73720F1ACEA}"/>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7477680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vider">
    <p:bg>
      <p:bgPr>
        <a:solidFill>
          <a:schemeClr val="accent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440261" y="3382039"/>
            <a:ext cx="3365500"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US"/>
              <a:t>Title</a:t>
            </a:r>
          </a:p>
          <a:p>
            <a:pPr lvl="1"/>
            <a:r>
              <a:rPr lang="en-US"/>
              <a:t>Sub heading</a:t>
            </a:r>
            <a:endParaRPr lang="en-GB"/>
          </a:p>
        </p:txBody>
      </p:sp>
      <p:pic>
        <p:nvPicPr>
          <p:cNvPr id="10" name="Graphic 9">
            <a:extLst>
              <a:ext uri="{FF2B5EF4-FFF2-40B4-BE49-F238E27FC236}">
                <a16:creationId xmlns:a16="http://schemas.microsoft.com/office/drawing/2014/main" id="{B5C1225E-7A2B-4204-8951-1CD60FF303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021" y="6178549"/>
            <a:ext cx="1881099" cy="386768"/>
          </a:xfrm>
          <a:prstGeom prst="rect">
            <a:avLst/>
          </a:prstGeom>
        </p:spPr>
      </p:pic>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423328" y="1497027"/>
            <a:ext cx="3464989" cy="1769715"/>
          </a:xfrm>
        </p:spPr>
        <p:txBody>
          <a:bodyPr anchor="b" anchorCtr="0"/>
          <a:lstStyle>
            <a:lvl1pPr>
              <a:defRPr sz="11500">
                <a:solidFill>
                  <a:schemeClr val="bg1"/>
                </a:solidFill>
              </a:defRPr>
            </a:lvl1pPr>
          </a:lstStyle>
          <a:p>
            <a:pPr lvl="0"/>
            <a:r>
              <a:rPr lang="en-US"/>
              <a:t>1</a:t>
            </a:r>
            <a:endParaRPr lang="en-GB"/>
          </a:p>
        </p:txBody>
      </p:sp>
      <p:pic>
        <p:nvPicPr>
          <p:cNvPr id="14" name="Picture 13"/>
          <p:cNvPicPr>
            <a:picLocks noChangeAspect="1"/>
          </p:cNvPicPr>
          <p:nvPr userDrawn="1"/>
        </p:nvPicPr>
        <p:blipFill rotWithShape="1">
          <a:blip r:embed="rId4"/>
          <a:srcRect r="23305" b="53486"/>
          <a:stretch/>
        </p:blipFill>
        <p:spPr>
          <a:xfrm>
            <a:off x="5855433" y="2771099"/>
            <a:ext cx="6336569" cy="4086903"/>
          </a:xfrm>
          <a:prstGeom prst="rect">
            <a:avLst/>
          </a:prstGeom>
        </p:spPr>
      </p:pic>
    </p:spTree>
    <p:extLst>
      <p:ext uri="{BB962C8B-B14F-4D97-AF65-F5344CB8AC3E}">
        <p14:creationId xmlns:p14="http://schemas.microsoft.com/office/powerpoint/2010/main" val="139797755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244_C645D4C9.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239_8623389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247_DC51FBEE.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245_27A7FAE8.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Sfalkengren@watkinsstrategies.com" TargetMode="Externa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48C"/>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1290977" y="3305430"/>
            <a:ext cx="3860806" cy="1388981"/>
          </a:xfrm>
        </p:spPr>
        <p:txBody>
          <a:bodyPr vert="horz" lIns="91440" tIns="45720" rIns="91440" bIns="45720" rtlCol="0" anchor="t">
            <a:normAutofit/>
          </a:bodyPr>
          <a:lstStyle/>
          <a:p>
            <a:pPr marL="0" indent="0">
              <a:buNone/>
            </a:pPr>
            <a:r>
              <a:rPr lang="en-US" sz="2400" b="0">
                <a:latin typeface="Segoe UI"/>
                <a:cs typeface="Segoe UI"/>
              </a:rPr>
              <a:t>Part of the Fifteen Mile Falls Project</a:t>
            </a:r>
            <a:endParaRPr lang="en-US" sz="2400" b="0">
              <a:solidFill>
                <a:srgbClr val="000000"/>
              </a:solidFill>
              <a:latin typeface="Segoe UI"/>
              <a:cs typeface="Segoe UI"/>
            </a:endParaRPr>
          </a:p>
          <a:p>
            <a:pPr marL="0" indent="0">
              <a:buNone/>
            </a:pPr>
            <a:endParaRPr lang="en-US" sz="2400" b="0">
              <a:solidFill>
                <a:srgbClr val="000000"/>
              </a:solidFill>
              <a:latin typeface="Segoe UI"/>
              <a:cs typeface="Segoe UI"/>
            </a:endParaRPr>
          </a:p>
          <a:p>
            <a:pPr>
              <a:buFont typeface="Arial"/>
              <a:buChar char="•"/>
            </a:pPr>
            <a:endParaRPr lang="en-US" sz="2400" b="0">
              <a:solidFill>
                <a:srgbClr val="000000"/>
              </a:solidFill>
              <a:latin typeface="Arial"/>
              <a:cs typeface="Arial"/>
            </a:endParaRPr>
          </a:p>
          <a:p>
            <a:pPr marL="0" indent="0">
              <a:buNone/>
            </a:pPr>
            <a:endParaRPr lang="en-US" sz="2400" b="0">
              <a:solidFill>
                <a:srgbClr val="000000"/>
              </a:solidFill>
              <a:latin typeface="Segoe UI"/>
              <a:cs typeface="Segoe UI"/>
            </a:endParaRPr>
          </a:p>
          <a:p>
            <a:pPr marL="0" indent="0">
              <a:buNone/>
            </a:pPr>
            <a:endParaRPr lang="en-US" sz="2400" b="0">
              <a:solidFill>
                <a:srgbClr val="FFFFFF"/>
              </a:solidFill>
              <a:latin typeface="Aptos Display" panose="020F0302020204030204"/>
              <a:cs typeface="Segoe UI"/>
            </a:endParaRPr>
          </a:p>
        </p:txBody>
      </p:sp>
      <p:sp>
        <p:nvSpPr>
          <p:cNvPr id="3" name="Text Placeholder 2"/>
          <p:cNvSpPr>
            <a:spLocks noGrp="1"/>
          </p:cNvSpPr>
          <p:nvPr>
            <p:ph type="body" sz="quarter" idx="17"/>
          </p:nvPr>
        </p:nvSpPr>
        <p:spPr>
          <a:xfrm>
            <a:off x="1289322" y="1715032"/>
            <a:ext cx="3975655" cy="1592276"/>
          </a:xfrm>
        </p:spPr>
        <p:txBody>
          <a:bodyPr vert="horz" lIns="91440" tIns="45720" rIns="91440" bIns="45720" rtlCol="0" anchor="b" anchorCtr="0">
            <a:noAutofit/>
          </a:bodyPr>
          <a:lstStyle/>
          <a:p>
            <a:pPr marL="0" indent="0">
              <a:buNone/>
            </a:pPr>
            <a:r>
              <a:rPr lang="en-US" sz="4000"/>
              <a:t>C203/D204 Reconfiguration </a:t>
            </a:r>
          </a:p>
        </p:txBody>
      </p:sp>
      <p:sp>
        <p:nvSpPr>
          <p:cNvPr id="5" name="Text Placeholder 1">
            <a:extLst>
              <a:ext uri="{FF2B5EF4-FFF2-40B4-BE49-F238E27FC236}">
                <a16:creationId xmlns:a16="http://schemas.microsoft.com/office/drawing/2014/main" id="{E5ED5B5C-3CF8-53CD-FBEA-60F5D971003C}"/>
              </a:ext>
            </a:extLst>
          </p:cNvPr>
          <p:cNvSpPr txBox="1">
            <a:spLocks/>
          </p:cNvSpPr>
          <p:nvPr/>
        </p:nvSpPr>
        <p:spPr>
          <a:xfrm>
            <a:off x="7108681" y="3998961"/>
            <a:ext cx="5086632" cy="28798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0"/>
              </a:spcAft>
              <a:buFont typeface="Arial" panose="020B0604020202020204" pitchFamily="34" charset="0"/>
              <a:buChar char="•"/>
              <a:defRPr lang="en-US" sz="3200" b="1" kern="1200" dirty="0" smtClean="0">
                <a:solidFill>
                  <a:schemeClr val="bg1"/>
                </a:solidFill>
                <a:latin typeface="+mj-lt"/>
                <a:ea typeface="+mj-ea"/>
                <a:cs typeface="+mj-cs"/>
              </a:defRPr>
            </a:lvl1pPr>
            <a:lvl2pPr marL="685800" indent="-228600" algn="l" defTabSz="914400" rtl="0" eaLnBrk="1" latinLnBrk="0" hangingPunct="1">
              <a:lnSpc>
                <a:spcPct val="90000"/>
              </a:lnSpc>
              <a:spcBef>
                <a:spcPts val="500"/>
              </a:spcBef>
              <a:spcAft>
                <a:spcPts val="0"/>
              </a:spcAft>
              <a:buFont typeface="Arial" panose="020B0604020202020204" pitchFamily="34" charset="0"/>
              <a:buChar char="•"/>
              <a:defRPr lang="en-GB" sz="1800" b="0" kern="1200" dirty="0">
                <a:solidFill>
                  <a:schemeClr val="bg1"/>
                </a:solidFill>
                <a:latin typeface="+mj-lt"/>
                <a:ea typeface="+mj-ea"/>
                <a:cs typeface="+mj-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0">
                <a:latin typeface="Segoe UI"/>
                <a:cs typeface="Segoe UI"/>
              </a:rPr>
              <a:t>New Hampshire Site Evaluation Committee</a:t>
            </a:r>
          </a:p>
          <a:p>
            <a:pPr marL="0" indent="0">
              <a:buNone/>
            </a:pPr>
            <a:r>
              <a:rPr lang="en-GB" sz="2000" b="0">
                <a:latin typeface="Segoe UI"/>
                <a:cs typeface="Segoe UI"/>
              </a:rPr>
              <a:t>Grafton County Public Information Session</a:t>
            </a:r>
          </a:p>
          <a:p>
            <a:pPr marL="0" indent="0">
              <a:buFont typeface="Arial" panose="020B0604020202020204" pitchFamily="34" charset="0"/>
              <a:buNone/>
            </a:pPr>
            <a:endParaRPr lang="en-GB" sz="2000" b="0">
              <a:solidFill>
                <a:srgbClr val="FFFFFF"/>
              </a:solidFill>
              <a:latin typeface="Segoe UI"/>
              <a:cs typeface="Segoe UI"/>
            </a:endParaRPr>
          </a:p>
          <a:p>
            <a:pPr marL="0" indent="0">
              <a:buNone/>
            </a:pPr>
            <a:r>
              <a:rPr lang="en-GB" sz="2000" b="0">
                <a:solidFill>
                  <a:srgbClr val="FFFFFF"/>
                </a:solidFill>
                <a:latin typeface="Segoe UI"/>
                <a:cs typeface="Segoe UI"/>
              </a:rPr>
              <a:t>Littleton Community Center</a:t>
            </a:r>
          </a:p>
          <a:p>
            <a:pPr marL="0" indent="0">
              <a:buNone/>
            </a:pPr>
            <a:r>
              <a:rPr lang="en-GB" sz="2000" b="0">
                <a:solidFill>
                  <a:srgbClr val="FFFFFF"/>
                </a:solidFill>
                <a:latin typeface="Segoe UI"/>
                <a:cs typeface="Segoe UI"/>
              </a:rPr>
              <a:t>April 30, 2024</a:t>
            </a:r>
          </a:p>
          <a:p>
            <a:pPr marL="0" indent="0">
              <a:buNone/>
            </a:pPr>
            <a:r>
              <a:rPr lang="en-GB" sz="2000" b="0">
                <a:solidFill>
                  <a:srgbClr val="FFFFFF"/>
                </a:solidFill>
                <a:latin typeface="Segoe UI"/>
                <a:cs typeface="Segoe UI"/>
              </a:rPr>
              <a:t>6 – 7 PM</a:t>
            </a:r>
          </a:p>
          <a:p>
            <a:pPr>
              <a:buFont typeface="Arial"/>
              <a:buChar char="•"/>
            </a:pPr>
            <a:endParaRPr lang="en-GB" sz="2400" b="0">
              <a:solidFill>
                <a:srgbClr val="000000"/>
              </a:solidFill>
              <a:latin typeface="Arial"/>
              <a:cs typeface="Arial"/>
            </a:endParaRPr>
          </a:p>
          <a:p>
            <a:pPr marL="0" indent="0">
              <a:buFont typeface="Arial" panose="020B0604020202020204" pitchFamily="34" charset="0"/>
              <a:buNone/>
            </a:pPr>
            <a:endParaRPr lang="en-GB" sz="2400" b="0">
              <a:solidFill>
                <a:srgbClr val="000000"/>
              </a:solidFill>
              <a:latin typeface="Segoe UI"/>
              <a:cs typeface="Segoe UI"/>
            </a:endParaRPr>
          </a:p>
          <a:p>
            <a:pPr marL="0" indent="0">
              <a:buNone/>
            </a:pPr>
            <a:endParaRPr lang="en-GB" sz="2400" b="0">
              <a:solidFill>
                <a:srgbClr val="FFFFFF"/>
              </a:solidFill>
              <a:latin typeface="Aptos Display" panose="020F0302020204030204"/>
              <a:cs typeface="Segoe UI"/>
            </a:endParaRPr>
          </a:p>
        </p:txBody>
      </p:sp>
    </p:spTree>
    <p:extLst>
      <p:ext uri="{BB962C8B-B14F-4D97-AF65-F5344CB8AC3E}">
        <p14:creationId xmlns:p14="http://schemas.microsoft.com/office/powerpoint/2010/main" val="84289424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F5CB8E-4F42-C1B4-F2F6-487778D76E4E}"/>
              </a:ext>
            </a:extLst>
          </p:cNvPr>
          <p:cNvPicPr>
            <a:picLocks noChangeAspect="1"/>
          </p:cNvPicPr>
          <p:nvPr/>
        </p:nvPicPr>
        <p:blipFill>
          <a:blip r:embed="rId2"/>
          <a:stretch>
            <a:fillRect/>
          </a:stretch>
        </p:blipFill>
        <p:spPr>
          <a:xfrm>
            <a:off x="0" y="902829"/>
            <a:ext cx="12192000" cy="5085472"/>
          </a:xfrm>
          <a:prstGeom prst="rect">
            <a:avLst/>
          </a:prstGeom>
        </p:spPr>
      </p:pic>
      <p:pic>
        <p:nvPicPr>
          <p:cNvPr id="6" name="Picture 5" descr="A blue text on a black background&#10;&#10;Description automatically generated">
            <a:extLst>
              <a:ext uri="{FF2B5EF4-FFF2-40B4-BE49-F238E27FC236}">
                <a16:creationId xmlns:a16="http://schemas.microsoft.com/office/drawing/2014/main" id="{B789DBA9-6CCB-74CF-E4F0-1A5FE7C054A4}"/>
              </a:ext>
            </a:extLst>
          </p:cNvPr>
          <p:cNvPicPr>
            <a:picLocks noChangeAspect="1"/>
          </p:cNvPicPr>
          <p:nvPr/>
        </p:nvPicPr>
        <p:blipFill>
          <a:blip r:embed="rId3"/>
          <a:stretch>
            <a:fillRect/>
          </a:stretch>
        </p:blipFill>
        <p:spPr>
          <a:xfrm>
            <a:off x="9861824" y="6163332"/>
            <a:ext cx="2429567" cy="792987"/>
          </a:xfrm>
          <a:prstGeom prst="rect">
            <a:avLst/>
          </a:prstGeom>
        </p:spPr>
      </p:pic>
      <p:pic>
        <p:nvPicPr>
          <p:cNvPr id="9" name="Picture 8" descr="A group of colorful rectangular objects with question marks&#10;&#10;Description automatically generated">
            <a:extLst>
              <a:ext uri="{FF2B5EF4-FFF2-40B4-BE49-F238E27FC236}">
                <a16:creationId xmlns:a16="http://schemas.microsoft.com/office/drawing/2014/main" id="{1C2B6718-6BEA-9D1C-DCD9-22A5D9E65562}"/>
              </a:ext>
            </a:extLst>
          </p:cNvPr>
          <p:cNvPicPr>
            <a:picLocks noChangeAspect="1"/>
          </p:cNvPicPr>
          <p:nvPr/>
        </p:nvPicPr>
        <p:blipFill>
          <a:blip r:embed="rId4"/>
          <a:stretch>
            <a:fillRect/>
          </a:stretch>
        </p:blipFill>
        <p:spPr>
          <a:xfrm>
            <a:off x="4488760" y="1357313"/>
            <a:ext cx="3203437" cy="2431636"/>
          </a:xfrm>
          <a:prstGeom prst="rect">
            <a:avLst/>
          </a:prstGeom>
        </p:spPr>
      </p:pic>
      <p:pic>
        <p:nvPicPr>
          <p:cNvPr id="10" name="Picture 9" descr="A blue and black flag&#10;&#10;Description automatically generated">
            <a:extLst>
              <a:ext uri="{FF2B5EF4-FFF2-40B4-BE49-F238E27FC236}">
                <a16:creationId xmlns:a16="http://schemas.microsoft.com/office/drawing/2014/main" id="{90C38AE1-4831-9E02-871D-B96A8C7B9468}"/>
              </a:ext>
            </a:extLst>
          </p:cNvPr>
          <p:cNvPicPr>
            <a:picLocks noChangeAspect="1"/>
          </p:cNvPicPr>
          <p:nvPr/>
        </p:nvPicPr>
        <p:blipFill>
          <a:blip r:embed="rId5"/>
          <a:stretch>
            <a:fillRect/>
          </a:stretch>
        </p:blipFill>
        <p:spPr>
          <a:xfrm>
            <a:off x="0" y="4031886"/>
            <a:ext cx="12192000" cy="1996836"/>
          </a:xfrm>
          <a:prstGeom prst="rect">
            <a:avLst/>
          </a:prstGeom>
        </p:spPr>
      </p:pic>
      <p:sp>
        <p:nvSpPr>
          <p:cNvPr id="11" name="TextBox 10">
            <a:extLst>
              <a:ext uri="{FF2B5EF4-FFF2-40B4-BE49-F238E27FC236}">
                <a16:creationId xmlns:a16="http://schemas.microsoft.com/office/drawing/2014/main" id="{3DE14F46-EF3F-7B11-EAF0-27E81043874B}"/>
              </a:ext>
            </a:extLst>
          </p:cNvPr>
          <p:cNvSpPr txBox="1"/>
          <p:nvPr/>
        </p:nvSpPr>
        <p:spPr>
          <a:xfrm>
            <a:off x="8835" y="4139096"/>
            <a:ext cx="121853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FFFFFF"/>
                </a:solidFill>
                <a:latin typeface="Poppins ExtraBold"/>
                <a:cs typeface="Poppins ExtraBold"/>
              </a:rPr>
              <a:t>WE ARE HERE FOR YOUR FEEDBACK</a:t>
            </a:r>
          </a:p>
        </p:txBody>
      </p:sp>
      <p:sp>
        <p:nvSpPr>
          <p:cNvPr id="19" name="Rectangle 18">
            <a:extLst>
              <a:ext uri="{FF2B5EF4-FFF2-40B4-BE49-F238E27FC236}">
                <a16:creationId xmlns:a16="http://schemas.microsoft.com/office/drawing/2014/main" id="{00ED39B3-4CF2-FA9F-997C-D4D049C0C420}"/>
              </a:ext>
            </a:extLst>
          </p:cNvPr>
          <p:cNvSpPr/>
          <p:nvPr/>
        </p:nvSpPr>
        <p:spPr bwMode="auto">
          <a:xfrm>
            <a:off x="1" y="-11040"/>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p>
        </p:txBody>
      </p:sp>
      <p:sp>
        <p:nvSpPr>
          <p:cNvPr id="21" name="Title 2">
            <a:extLst>
              <a:ext uri="{FF2B5EF4-FFF2-40B4-BE49-F238E27FC236}">
                <a16:creationId xmlns:a16="http://schemas.microsoft.com/office/drawing/2014/main" id="{45571C43-6C3B-4424-BA4C-B813D624A392}"/>
              </a:ext>
            </a:extLst>
          </p:cNvPr>
          <p:cNvSpPr txBox="1">
            <a:spLocks/>
          </p:cNvSpPr>
          <p:nvPr/>
        </p:nvSpPr>
        <p:spPr>
          <a:xfrm>
            <a:off x="647286" y="132729"/>
            <a:ext cx="9215424" cy="6315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Calibri"/>
                <a:ea typeface="Calibri"/>
                <a:cs typeface="Calibri"/>
              </a:rPr>
              <a:t>QUESTIONS &amp; ANSWERS SESSION</a:t>
            </a:r>
            <a:endParaRPr lang="en-US" sz="4000"/>
          </a:p>
        </p:txBody>
      </p:sp>
      <p:sp>
        <p:nvSpPr>
          <p:cNvPr id="25" name="Arrow: Chevron 24">
            <a:extLst>
              <a:ext uri="{FF2B5EF4-FFF2-40B4-BE49-F238E27FC236}">
                <a16:creationId xmlns:a16="http://schemas.microsoft.com/office/drawing/2014/main" id="{4F3B7C16-6556-3DA1-2B29-E7A5242294A7}"/>
              </a:ext>
            </a:extLst>
          </p:cNvPr>
          <p:cNvSpPr/>
          <p:nvPr/>
        </p:nvSpPr>
        <p:spPr>
          <a:xfrm>
            <a:off x="377229" y="182715"/>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Arrow: Chevron 26">
            <a:extLst>
              <a:ext uri="{FF2B5EF4-FFF2-40B4-BE49-F238E27FC236}">
                <a16:creationId xmlns:a16="http://schemas.microsoft.com/office/drawing/2014/main" id="{AAB7E318-413F-7DA3-BA2F-3CA97D0A9B5A}"/>
              </a:ext>
            </a:extLst>
          </p:cNvPr>
          <p:cNvSpPr/>
          <p:nvPr/>
        </p:nvSpPr>
        <p:spPr>
          <a:xfrm>
            <a:off x="123229" y="182714"/>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41991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48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9756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1944759" y="1592728"/>
            <a:ext cx="8308787" cy="3200363"/>
          </a:xfrm>
        </p:spPr>
        <p:txBody>
          <a:bodyPr vert="horz" wrap="square" lIns="91440" tIns="45720" rIns="91440" bIns="45720" rtlCol="0" anchor="t">
            <a:spAutoFit/>
          </a:bodyPr>
          <a:lstStyle/>
          <a:p>
            <a:pPr marL="285750" lvl="1" indent="-285750"/>
            <a:r>
              <a:rPr lang="en-GB" dirty="0">
                <a:solidFill>
                  <a:srgbClr val="00148C"/>
                </a:solidFill>
                <a:latin typeface="Calibri"/>
                <a:ea typeface="Calibri"/>
                <a:cs typeface="Calibri"/>
              </a:rPr>
              <a:t>Scope of Presentation</a:t>
            </a:r>
          </a:p>
          <a:p>
            <a:pPr marL="285750" lvl="1" indent="-285750"/>
            <a:r>
              <a:rPr lang="en-GB" dirty="0">
                <a:solidFill>
                  <a:srgbClr val="00148C"/>
                </a:solidFill>
                <a:latin typeface="Calibri"/>
                <a:ea typeface="Calibri"/>
                <a:cs typeface="Calibri"/>
              </a:rPr>
              <a:t>C203/D204 Project Map</a:t>
            </a:r>
          </a:p>
          <a:p>
            <a:pPr marL="285750" lvl="1" indent="-285750"/>
            <a:r>
              <a:rPr lang="en-GB" dirty="0">
                <a:solidFill>
                  <a:srgbClr val="00148C"/>
                </a:solidFill>
                <a:latin typeface="Calibri"/>
                <a:ea typeface="Calibri"/>
                <a:cs typeface="Calibri"/>
              </a:rPr>
              <a:t>C203/D204 Project Scope</a:t>
            </a:r>
          </a:p>
          <a:p>
            <a:pPr marL="285750" lvl="1" indent="-285750"/>
            <a:r>
              <a:rPr lang="en-GB" dirty="0">
                <a:solidFill>
                  <a:srgbClr val="00148C"/>
                </a:solidFill>
                <a:latin typeface="Calibri"/>
                <a:ea typeface="Calibri"/>
                <a:cs typeface="Calibri"/>
              </a:rPr>
              <a:t>Environmental Considerations</a:t>
            </a:r>
          </a:p>
          <a:p>
            <a:pPr marL="285750" lvl="1" indent="-285750"/>
            <a:r>
              <a:rPr lang="en-GB" dirty="0">
                <a:solidFill>
                  <a:srgbClr val="00148C"/>
                </a:solidFill>
                <a:latin typeface="Calibri"/>
                <a:ea typeface="Calibri"/>
                <a:cs typeface="Calibri"/>
              </a:rPr>
              <a:t>Public Participation in SEC Process</a:t>
            </a:r>
          </a:p>
          <a:p>
            <a:pPr marL="285750" lvl="1" indent="-285750"/>
            <a:r>
              <a:rPr lang="en-GB" dirty="0">
                <a:solidFill>
                  <a:srgbClr val="00148C"/>
                </a:solidFill>
                <a:latin typeface="Calibri"/>
                <a:ea typeface="Calibri"/>
                <a:cs typeface="Calibri"/>
              </a:rPr>
              <a:t>Community Outreach </a:t>
            </a:r>
          </a:p>
          <a:p>
            <a:pPr marL="285750" lvl="1" indent="-285750"/>
            <a:r>
              <a:rPr lang="en-GB" dirty="0">
                <a:solidFill>
                  <a:srgbClr val="00148C"/>
                </a:solidFill>
                <a:latin typeface="Calibri"/>
                <a:ea typeface="Calibri"/>
                <a:cs typeface="Calibri"/>
              </a:rPr>
              <a:t>Questions &amp; Answers Session</a:t>
            </a:r>
          </a:p>
          <a:p>
            <a:pPr marL="285750" lvl="1" indent="-285750"/>
            <a:endParaRPr lang="en-GB">
              <a:latin typeface="Calibri"/>
              <a:ea typeface="Calibri"/>
              <a:cs typeface="Calibri"/>
            </a:endParaRPr>
          </a:p>
        </p:txBody>
      </p:sp>
      <p:pic>
        <p:nvPicPr>
          <p:cNvPr id="6" name="Picture 5" descr="A blue text on a black background&#10;&#10;Description automatically generated">
            <a:extLst>
              <a:ext uri="{FF2B5EF4-FFF2-40B4-BE49-F238E27FC236}">
                <a16:creationId xmlns:a16="http://schemas.microsoft.com/office/drawing/2014/main" id="{210938CC-BD48-746E-4BED-F94DEDCDF0CA}"/>
              </a:ext>
            </a:extLst>
          </p:cNvPr>
          <p:cNvPicPr>
            <a:picLocks noChangeAspect="1"/>
          </p:cNvPicPr>
          <p:nvPr/>
        </p:nvPicPr>
        <p:blipFill>
          <a:blip r:embed="rId2"/>
          <a:stretch>
            <a:fillRect/>
          </a:stretch>
        </p:blipFill>
        <p:spPr>
          <a:xfrm>
            <a:off x="9861824" y="6163332"/>
            <a:ext cx="2429567" cy="792987"/>
          </a:xfrm>
          <a:prstGeom prst="rect">
            <a:avLst/>
          </a:prstGeom>
        </p:spPr>
      </p:pic>
      <p:sp>
        <p:nvSpPr>
          <p:cNvPr id="11" name="Title 10">
            <a:extLst>
              <a:ext uri="{FF2B5EF4-FFF2-40B4-BE49-F238E27FC236}">
                <a16:creationId xmlns:a16="http://schemas.microsoft.com/office/drawing/2014/main" id="{6215751E-5E6C-B7C8-02BC-6B0DDD45AB1C}"/>
              </a:ext>
            </a:extLst>
          </p:cNvPr>
          <p:cNvSpPr>
            <a:spLocks noGrp="1"/>
          </p:cNvSpPr>
          <p:nvPr>
            <p:ph type="title"/>
          </p:nvPr>
        </p:nvSpPr>
        <p:spPr/>
        <p:txBody>
          <a:bodyPr>
            <a:normAutofit fontScale="90000"/>
          </a:bodyPr>
          <a:lstStyle/>
          <a:p>
            <a:endParaRPr lang="en-GB"/>
          </a:p>
        </p:txBody>
      </p:sp>
      <p:sp>
        <p:nvSpPr>
          <p:cNvPr id="13" name="Rectangle 12">
            <a:extLst>
              <a:ext uri="{FF2B5EF4-FFF2-40B4-BE49-F238E27FC236}">
                <a16:creationId xmlns:a16="http://schemas.microsoft.com/office/drawing/2014/main" id="{9CBCEB00-6637-6166-25AC-2B57F14753E2}"/>
              </a:ext>
            </a:extLst>
          </p:cNvPr>
          <p:cNvSpPr/>
          <p:nvPr/>
        </p:nvSpPr>
        <p:spPr bwMode="auto">
          <a:xfrm>
            <a:off x="1"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p>
        </p:txBody>
      </p:sp>
      <p:sp>
        <p:nvSpPr>
          <p:cNvPr id="15" name="Title 2">
            <a:extLst>
              <a:ext uri="{FF2B5EF4-FFF2-40B4-BE49-F238E27FC236}">
                <a16:creationId xmlns:a16="http://schemas.microsoft.com/office/drawing/2014/main" id="{92A7597E-F728-770E-48DF-E21329FBA160}"/>
              </a:ext>
            </a:extLst>
          </p:cNvPr>
          <p:cNvSpPr txBox="1">
            <a:spLocks/>
          </p:cNvSpPr>
          <p:nvPr/>
        </p:nvSpPr>
        <p:spPr>
          <a:xfrm>
            <a:off x="735634" y="198989"/>
            <a:ext cx="9215424" cy="6315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Calibri"/>
                <a:ea typeface="Calibri"/>
                <a:cs typeface="Calibri"/>
              </a:rPr>
              <a:t>AGENDA</a:t>
            </a:r>
          </a:p>
        </p:txBody>
      </p:sp>
      <p:sp>
        <p:nvSpPr>
          <p:cNvPr id="19" name="Arrow: Chevron 18">
            <a:extLst>
              <a:ext uri="{FF2B5EF4-FFF2-40B4-BE49-F238E27FC236}">
                <a16:creationId xmlns:a16="http://schemas.microsoft.com/office/drawing/2014/main" id="{94BDAAC7-3B06-E615-4999-DF2A52AE8F46}"/>
              </a:ext>
            </a:extLst>
          </p:cNvPr>
          <p:cNvSpPr/>
          <p:nvPr/>
        </p:nvSpPr>
        <p:spPr>
          <a:xfrm>
            <a:off x="399316"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hevron 20">
            <a:extLst>
              <a:ext uri="{FF2B5EF4-FFF2-40B4-BE49-F238E27FC236}">
                <a16:creationId xmlns:a16="http://schemas.microsoft.com/office/drawing/2014/main" id="{A5982709-896C-95FA-2DB7-1477BBCCB9CD}"/>
              </a:ext>
            </a:extLst>
          </p:cNvPr>
          <p:cNvSpPr/>
          <p:nvPr/>
        </p:nvSpPr>
        <p:spPr>
          <a:xfrm>
            <a:off x="156359"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91349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4352237" y="985337"/>
            <a:ext cx="7679307" cy="5968813"/>
          </a:xfrm>
        </p:spPr>
        <p:txBody>
          <a:bodyPr vert="horz" wrap="square" lIns="91440" tIns="45720" rIns="91440" bIns="45720" rtlCol="0" anchor="t">
            <a:spAutoFit/>
          </a:bodyPr>
          <a:lstStyle/>
          <a:p>
            <a:pPr lvl="1">
              <a:buNone/>
            </a:pPr>
            <a:endParaRPr lang="en-GB" sz="1800" u="sng" dirty="0">
              <a:solidFill>
                <a:srgbClr val="00148C"/>
              </a:solidFill>
              <a:latin typeface="Calibri"/>
              <a:ea typeface="Calibri"/>
              <a:cs typeface="Arial"/>
            </a:endParaRPr>
          </a:p>
          <a:p>
            <a:pPr lvl="1">
              <a:buNone/>
            </a:pPr>
            <a:r>
              <a:rPr lang="en-GB" sz="1800" u="sng" dirty="0">
                <a:solidFill>
                  <a:srgbClr val="00148C"/>
                </a:solidFill>
                <a:latin typeface="Calibri"/>
                <a:ea typeface="Calibri"/>
                <a:cs typeface="Arial"/>
              </a:rPr>
              <a:t>Fifteen Mile Falls Project Overview</a:t>
            </a:r>
            <a:endParaRPr lang="en-US" sz="1800" dirty="0">
              <a:solidFill>
                <a:srgbClr val="00148C"/>
              </a:solidFill>
              <a:latin typeface="Calibri"/>
              <a:ea typeface="Calibri"/>
              <a:cs typeface="Calibri"/>
            </a:endParaRPr>
          </a:p>
          <a:p>
            <a:pPr lvl="1">
              <a:buNone/>
            </a:pPr>
            <a:r>
              <a:rPr lang="en-GB" sz="1800" dirty="0">
                <a:solidFill>
                  <a:srgbClr val="00148C"/>
                </a:solidFill>
                <a:latin typeface="Calibri"/>
                <a:ea typeface="Calibri"/>
                <a:cs typeface="Arial"/>
              </a:rPr>
              <a:t> National Grid is undertaking the Fifteen Mile Falls Project in Littleton, New Hampshire.  The purpose is to separate electrical transmission assets owned by National Grid from the electrical generation facilities owned by Great River Hydro while also upgrading aging infrastructure.  </a:t>
            </a:r>
            <a:endParaRPr lang="en-GB" sz="1800" dirty="0">
              <a:solidFill>
                <a:srgbClr val="00148C"/>
              </a:solidFill>
              <a:latin typeface="Calibri"/>
              <a:ea typeface="Calibri"/>
              <a:cs typeface="Calibri"/>
            </a:endParaRPr>
          </a:p>
          <a:p>
            <a:pPr lvl="1">
              <a:buNone/>
            </a:pPr>
            <a:endParaRPr lang="en-GB" sz="1800">
              <a:solidFill>
                <a:srgbClr val="00148C"/>
              </a:solidFill>
              <a:latin typeface="Calibri"/>
              <a:ea typeface="Calibri"/>
              <a:cs typeface="Arial"/>
            </a:endParaRPr>
          </a:p>
          <a:p>
            <a:pPr lvl="1">
              <a:buNone/>
            </a:pPr>
            <a:r>
              <a:rPr lang="en-GB" sz="1800" dirty="0">
                <a:solidFill>
                  <a:srgbClr val="00148C"/>
                </a:solidFill>
                <a:latin typeface="Calibri"/>
                <a:ea typeface="Calibri"/>
                <a:cs typeface="Arial"/>
              </a:rPr>
              <a:t> The Fifteen Mile Falls Project includes the construction of a new substation and related transmission line work.</a:t>
            </a:r>
            <a:endParaRPr lang="en-GB" sz="1800" dirty="0">
              <a:solidFill>
                <a:srgbClr val="00148C"/>
              </a:solidFill>
              <a:latin typeface="Calibri"/>
              <a:ea typeface="Calibri"/>
              <a:cs typeface="Calibri"/>
            </a:endParaRPr>
          </a:p>
          <a:p>
            <a:pPr lvl="1">
              <a:buNone/>
            </a:pPr>
            <a:endParaRPr lang="en-GB" sz="1800">
              <a:solidFill>
                <a:srgbClr val="00148C"/>
              </a:solidFill>
              <a:latin typeface="Calibri"/>
              <a:ea typeface="Calibri"/>
              <a:cs typeface="Arial"/>
            </a:endParaRPr>
          </a:p>
          <a:p>
            <a:pPr lvl="1">
              <a:buNone/>
            </a:pPr>
            <a:r>
              <a:rPr lang="en-GB" sz="1800" u="sng" dirty="0">
                <a:solidFill>
                  <a:srgbClr val="00148C"/>
                </a:solidFill>
                <a:latin typeface="Calibri"/>
                <a:ea typeface="Calibri"/>
                <a:cs typeface="Arial"/>
              </a:rPr>
              <a:t>C203/D204 Reconfiguration – NH SEC</a:t>
            </a:r>
            <a:endParaRPr lang="en-GB" sz="1800" dirty="0">
              <a:solidFill>
                <a:srgbClr val="00148C"/>
              </a:solidFill>
              <a:latin typeface="Calibri"/>
              <a:ea typeface="Calibri"/>
              <a:cs typeface="Calibri"/>
            </a:endParaRPr>
          </a:p>
          <a:p>
            <a:pPr lvl="1">
              <a:buNone/>
            </a:pPr>
            <a:r>
              <a:rPr lang="en-GB" sz="1800" dirty="0">
                <a:solidFill>
                  <a:srgbClr val="00148C"/>
                </a:solidFill>
                <a:latin typeface="Calibri"/>
                <a:ea typeface="Calibri"/>
                <a:cs typeface="Arial"/>
              </a:rPr>
              <a:t> The portion of the Fifteen Mile Falls Project we are here today to discuss is the C203/D204 transmission line reconfiguration (C203/D204). </a:t>
            </a:r>
            <a:r>
              <a:rPr lang="en-GB" sz="1800" dirty="0">
                <a:solidFill>
                  <a:srgbClr val="00148C"/>
                </a:solidFill>
                <a:latin typeface="Calibri"/>
                <a:ea typeface="Calibri"/>
                <a:cs typeface="Calibri"/>
              </a:rPr>
              <a:t>The </a:t>
            </a:r>
            <a:r>
              <a:rPr lang="en-GB" sz="1800" dirty="0">
                <a:solidFill>
                  <a:srgbClr val="00148C"/>
                </a:solidFill>
                <a:latin typeface="Calibri"/>
                <a:cs typeface="Calibri"/>
              </a:rPr>
              <a:t>scope of work includes relocating a small portion of the existing 230 kV C203/D204 transmission lines to serve the</a:t>
            </a:r>
            <a:r>
              <a:rPr lang="en-GB" sz="1800" dirty="0">
                <a:solidFill>
                  <a:srgbClr val="FF0000"/>
                </a:solidFill>
                <a:latin typeface="Calibri"/>
                <a:cs typeface="Calibri"/>
              </a:rPr>
              <a:t> </a:t>
            </a:r>
            <a:r>
              <a:rPr lang="en-GB" sz="1800" dirty="0">
                <a:solidFill>
                  <a:srgbClr val="00148C"/>
                </a:solidFill>
                <a:latin typeface="Calibri"/>
                <a:cs typeface="Calibri"/>
              </a:rPr>
              <a:t>new substation.</a:t>
            </a:r>
            <a:r>
              <a:rPr lang="en-GB" sz="1800" dirty="0">
                <a:solidFill>
                  <a:srgbClr val="FF0000"/>
                </a:solidFill>
                <a:latin typeface="Calibri"/>
                <a:cs typeface="Calibri"/>
              </a:rPr>
              <a:t> </a:t>
            </a:r>
            <a:r>
              <a:rPr lang="en-GB" sz="1800" dirty="0">
                <a:solidFill>
                  <a:srgbClr val="00148C"/>
                </a:solidFill>
                <a:latin typeface="Calibri"/>
                <a:cs typeface="Calibri"/>
              </a:rPr>
              <a:t>This is the only portion of the Fifteen Mile Falls Project that is subject to the jurisdiction of New Hampshire Site Evaluation Committee. </a:t>
            </a:r>
            <a:endParaRPr lang="en-GB" dirty="0">
              <a:solidFill>
                <a:srgbClr val="000000"/>
              </a:solidFill>
              <a:latin typeface="Aptos" panose="020B0004020202020204"/>
              <a:ea typeface="Calibri"/>
              <a:cs typeface="Arial"/>
            </a:endParaRPr>
          </a:p>
          <a:p>
            <a:pPr lvl="1">
              <a:buNone/>
            </a:pPr>
            <a:r>
              <a:rPr lang="en-GB" sz="1800" dirty="0">
                <a:solidFill>
                  <a:srgbClr val="00148C"/>
                </a:solidFill>
                <a:latin typeface="Calibri"/>
                <a:ea typeface="Calibri"/>
                <a:cs typeface="Arial"/>
              </a:rPr>
              <a:t> National Grid will go through separate State and local approval processes for the construction of the substation. </a:t>
            </a:r>
            <a:endParaRPr lang="en-GB" sz="1800" dirty="0">
              <a:solidFill>
                <a:srgbClr val="00148C"/>
              </a:solidFill>
              <a:latin typeface="Calibri"/>
              <a:ea typeface="Calibri"/>
              <a:cs typeface="Calibri"/>
            </a:endParaRPr>
          </a:p>
          <a:p>
            <a:pPr lvl="1">
              <a:buNone/>
            </a:pPr>
            <a:endParaRPr lang="en-GB" sz="1800" b="1">
              <a:solidFill>
                <a:srgbClr val="00148C"/>
              </a:solidFill>
              <a:latin typeface="Calibri"/>
              <a:ea typeface="Calibri"/>
              <a:cs typeface="Calibri"/>
            </a:endParaRPr>
          </a:p>
          <a:p>
            <a:pPr marL="0" lvl="1" indent="0">
              <a:buNone/>
            </a:pPr>
            <a:endParaRPr lang="en-GB" sz="1800">
              <a:solidFill>
                <a:srgbClr val="000000"/>
              </a:solidFill>
              <a:latin typeface="Calibri"/>
              <a:ea typeface="Calibri"/>
              <a:cs typeface="Arial"/>
            </a:endParaRPr>
          </a:p>
        </p:txBody>
      </p:sp>
      <p:pic>
        <p:nvPicPr>
          <p:cNvPr id="7" name="Picture 6" descr="A blue text on a black background&#10;&#10;Description automatically generated">
            <a:extLst>
              <a:ext uri="{FF2B5EF4-FFF2-40B4-BE49-F238E27FC236}">
                <a16:creationId xmlns:a16="http://schemas.microsoft.com/office/drawing/2014/main" id="{0061F777-9C91-D8B3-131F-661C7C0CCEFE}"/>
              </a:ext>
            </a:extLst>
          </p:cNvPr>
          <p:cNvPicPr>
            <a:picLocks noChangeAspect="1"/>
          </p:cNvPicPr>
          <p:nvPr/>
        </p:nvPicPr>
        <p:blipFill>
          <a:blip r:embed="rId3"/>
          <a:stretch>
            <a:fillRect/>
          </a:stretch>
        </p:blipFill>
        <p:spPr>
          <a:xfrm>
            <a:off x="9861824" y="6163332"/>
            <a:ext cx="2429567" cy="792987"/>
          </a:xfrm>
          <a:prstGeom prst="rect">
            <a:avLst/>
          </a:prstGeom>
        </p:spPr>
      </p:pic>
      <p:sp>
        <p:nvSpPr>
          <p:cNvPr id="14" name="Title 13">
            <a:extLst>
              <a:ext uri="{FF2B5EF4-FFF2-40B4-BE49-F238E27FC236}">
                <a16:creationId xmlns:a16="http://schemas.microsoft.com/office/drawing/2014/main" id="{B7C8F1BC-B920-6027-8F27-EB551D495E45}"/>
              </a:ext>
            </a:extLst>
          </p:cNvPr>
          <p:cNvSpPr>
            <a:spLocks noGrp="1"/>
          </p:cNvSpPr>
          <p:nvPr>
            <p:ph type="title"/>
          </p:nvPr>
        </p:nvSpPr>
        <p:spPr/>
        <p:txBody>
          <a:bodyPr>
            <a:normAutofit fontScale="90000"/>
          </a:bodyPr>
          <a:lstStyle/>
          <a:p>
            <a:endParaRPr lang="en-GB"/>
          </a:p>
        </p:txBody>
      </p:sp>
      <p:sp>
        <p:nvSpPr>
          <p:cNvPr id="16" name="Rectangle 15">
            <a:extLst>
              <a:ext uri="{FF2B5EF4-FFF2-40B4-BE49-F238E27FC236}">
                <a16:creationId xmlns:a16="http://schemas.microsoft.com/office/drawing/2014/main" id="{786E5C7E-26AC-963C-4EB3-BB4D639C2613}"/>
              </a:ext>
            </a:extLst>
          </p:cNvPr>
          <p:cNvSpPr/>
          <p:nvPr/>
        </p:nvSpPr>
        <p:spPr bwMode="auto">
          <a:xfrm>
            <a:off x="1"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p>
        </p:txBody>
      </p:sp>
      <p:sp>
        <p:nvSpPr>
          <p:cNvPr id="18" name="Title 2">
            <a:extLst>
              <a:ext uri="{FF2B5EF4-FFF2-40B4-BE49-F238E27FC236}">
                <a16:creationId xmlns:a16="http://schemas.microsoft.com/office/drawing/2014/main" id="{5073BCDB-34A3-D8AB-DE53-342DDC59E155}"/>
              </a:ext>
            </a:extLst>
          </p:cNvPr>
          <p:cNvSpPr txBox="1">
            <a:spLocks/>
          </p:cNvSpPr>
          <p:nvPr/>
        </p:nvSpPr>
        <p:spPr>
          <a:xfrm>
            <a:off x="735634" y="198989"/>
            <a:ext cx="9215424" cy="6315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Calibri"/>
                <a:ea typeface="Calibri"/>
                <a:cs typeface="Calibri"/>
              </a:rPr>
              <a:t>SCOPE OF PRESENTATION</a:t>
            </a:r>
          </a:p>
        </p:txBody>
      </p:sp>
      <p:sp>
        <p:nvSpPr>
          <p:cNvPr id="22" name="Arrow: Chevron 21">
            <a:extLst>
              <a:ext uri="{FF2B5EF4-FFF2-40B4-BE49-F238E27FC236}">
                <a16:creationId xmlns:a16="http://schemas.microsoft.com/office/drawing/2014/main" id="{4AFBC1E2-35DE-3999-AAFA-BDBC5DC91D2F}"/>
              </a:ext>
            </a:extLst>
          </p:cNvPr>
          <p:cNvSpPr/>
          <p:nvPr/>
        </p:nvSpPr>
        <p:spPr>
          <a:xfrm>
            <a:off x="399316"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Arrow: Chevron 23">
            <a:extLst>
              <a:ext uri="{FF2B5EF4-FFF2-40B4-BE49-F238E27FC236}">
                <a16:creationId xmlns:a16="http://schemas.microsoft.com/office/drawing/2014/main" id="{83F59942-5732-7FC6-FC1B-1574E6302EDD}"/>
              </a:ext>
            </a:extLst>
          </p:cNvPr>
          <p:cNvSpPr/>
          <p:nvPr/>
        </p:nvSpPr>
        <p:spPr>
          <a:xfrm>
            <a:off x="156359"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descr="A group of power lines in a field&#10;&#10;Description automatically generated">
            <a:extLst>
              <a:ext uri="{FF2B5EF4-FFF2-40B4-BE49-F238E27FC236}">
                <a16:creationId xmlns:a16="http://schemas.microsoft.com/office/drawing/2014/main" id="{6FFD0B28-B736-9A0D-91ED-50CAB64063C5}"/>
              </a:ext>
            </a:extLst>
          </p:cNvPr>
          <p:cNvPicPr>
            <a:picLocks noChangeAspect="1"/>
          </p:cNvPicPr>
          <p:nvPr/>
        </p:nvPicPr>
        <p:blipFill>
          <a:blip r:embed="rId4"/>
          <a:stretch>
            <a:fillRect/>
          </a:stretch>
        </p:blipFill>
        <p:spPr>
          <a:xfrm>
            <a:off x="411217" y="1161774"/>
            <a:ext cx="4014609" cy="5384800"/>
          </a:xfrm>
          <a:prstGeom prst="rect">
            <a:avLst/>
          </a:prstGeom>
        </p:spPr>
      </p:pic>
    </p:spTree>
    <p:extLst>
      <p:ext uri="{BB962C8B-B14F-4D97-AF65-F5344CB8AC3E}">
        <p14:creationId xmlns:p14="http://schemas.microsoft.com/office/powerpoint/2010/main" val="3326465225"/>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road&#10;&#10;Description automatically generated">
            <a:extLst>
              <a:ext uri="{FF2B5EF4-FFF2-40B4-BE49-F238E27FC236}">
                <a16:creationId xmlns:a16="http://schemas.microsoft.com/office/drawing/2014/main" id="{53B6C8C1-5D8A-9F03-C987-47C3F90D4299}"/>
              </a:ext>
            </a:extLst>
          </p:cNvPr>
          <p:cNvPicPr>
            <a:picLocks noChangeAspect="1"/>
          </p:cNvPicPr>
          <p:nvPr/>
        </p:nvPicPr>
        <p:blipFill>
          <a:blip r:embed="rId2"/>
          <a:stretch>
            <a:fillRect/>
          </a:stretch>
        </p:blipFill>
        <p:spPr>
          <a:xfrm>
            <a:off x="1457741" y="920653"/>
            <a:ext cx="9530520" cy="5933304"/>
          </a:xfrm>
          <a:prstGeom prst="rect">
            <a:avLst/>
          </a:prstGeom>
        </p:spPr>
      </p:pic>
      <p:sp>
        <p:nvSpPr>
          <p:cNvPr id="15" name="Rectangle 14">
            <a:extLst>
              <a:ext uri="{FF2B5EF4-FFF2-40B4-BE49-F238E27FC236}">
                <a16:creationId xmlns:a16="http://schemas.microsoft.com/office/drawing/2014/main" id="{E1C4CAB3-A646-FA9C-53AB-A4D3D39B9046}"/>
              </a:ext>
            </a:extLst>
          </p:cNvPr>
          <p:cNvSpPr/>
          <p:nvPr/>
        </p:nvSpPr>
        <p:spPr bwMode="auto">
          <a:xfrm>
            <a:off x="1"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t>line</a:t>
            </a:r>
            <a:endParaRPr lang="en-US" sz="1800"/>
          </a:p>
        </p:txBody>
      </p:sp>
      <p:sp>
        <p:nvSpPr>
          <p:cNvPr id="17" name="Title 2">
            <a:extLst>
              <a:ext uri="{FF2B5EF4-FFF2-40B4-BE49-F238E27FC236}">
                <a16:creationId xmlns:a16="http://schemas.microsoft.com/office/drawing/2014/main" id="{852F1F4E-BD80-0D4E-65C7-8D2874CB996B}"/>
              </a:ext>
            </a:extLst>
          </p:cNvPr>
          <p:cNvSpPr>
            <a:spLocks noGrp="1"/>
          </p:cNvSpPr>
          <p:nvPr>
            <p:ph type="title"/>
          </p:nvPr>
        </p:nvSpPr>
        <p:spPr>
          <a:xfrm>
            <a:off x="735634" y="187946"/>
            <a:ext cx="11479337" cy="642577"/>
          </a:xfrm>
        </p:spPr>
        <p:txBody>
          <a:bodyPr>
            <a:noAutofit/>
          </a:bodyPr>
          <a:lstStyle/>
          <a:p>
            <a:r>
              <a:rPr lang="en-US" sz="4000" dirty="0">
                <a:solidFill>
                  <a:schemeClr val="bg1"/>
                </a:solidFill>
                <a:latin typeface="Calibri"/>
                <a:ea typeface="Calibri"/>
                <a:cs typeface="Calibri"/>
              </a:rPr>
              <a:t>C203 D204 PROJECT MAP</a:t>
            </a:r>
            <a:endParaRPr lang="en-US" dirty="0">
              <a:solidFill>
                <a:schemeClr val="bg1"/>
              </a:solidFill>
            </a:endParaRPr>
          </a:p>
        </p:txBody>
      </p:sp>
      <p:sp>
        <p:nvSpPr>
          <p:cNvPr id="21" name="Arrow: Chevron 20">
            <a:extLst>
              <a:ext uri="{FF2B5EF4-FFF2-40B4-BE49-F238E27FC236}">
                <a16:creationId xmlns:a16="http://schemas.microsoft.com/office/drawing/2014/main" id="{AB10AE9A-6CA4-D69D-310A-27000920F0A9}"/>
              </a:ext>
            </a:extLst>
          </p:cNvPr>
          <p:cNvSpPr/>
          <p:nvPr/>
        </p:nvSpPr>
        <p:spPr>
          <a:xfrm>
            <a:off x="399316"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hevron 22">
            <a:extLst>
              <a:ext uri="{FF2B5EF4-FFF2-40B4-BE49-F238E27FC236}">
                <a16:creationId xmlns:a16="http://schemas.microsoft.com/office/drawing/2014/main" id="{EB51F3CA-9D10-8D29-A7C2-B404C803FCE9}"/>
              </a:ext>
            </a:extLst>
          </p:cNvPr>
          <p:cNvSpPr/>
          <p:nvPr/>
        </p:nvSpPr>
        <p:spPr>
          <a:xfrm>
            <a:off x="156359"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25512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1514063" y="1438121"/>
            <a:ext cx="9159134" cy="4602157"/>
          </a:xfrm>
        </p:spPr>
        <p:txBody>
          <a:bodyPr vert="horz" wrap="square" lIns="91440" tIns="45720" rIns="91440" bIns="45720" rtlCol="0" anchor="t">
            <a:spAutoFit/>
          </a:bodyPr>
          <a:lstStyle/>
          <a:p>
            <a:pPr marL="0" lvl="1" indent="0">
              <a:buNone/>
            </a:pPr>
            <a:r>
              <a:rPr lang="en-US" sz="1800" b="1" u="sng" dirty="0">
                <a:solidFill>
                  <a:srgbClr val="00148C"/>
                </a:solidFill>
                <a:latin typeface="Calibri"/>
                <a:ea typeface="Calibri"/>
                <a:cs typeface="Calibri"/>
              </a:rPr>
              <a:t>Length</a:t>
            </a:r>
            <a:endParaRPr lang="en-US" sz="1800" dirty="0">
              <a:solidFill>
                <a:srgbClr val="00148C"/>
              </a:solidFill>
              <a:latin typeface="Calibri"/>
              <a:ea typeface="Calibri"/>
              <a:cs typeface="Calibri"/>
            </a:endParaRPr>
          </a:p>
          <a:p>
            <a:pPr marL="0" lvl="1" indent="0">
              <a:buNone/>
            </a:pPr>
            <a:r>
              <a:rPr lang="en-US" sz="1800" dirty="0">
                <a:solidFill>
                  <a:srgbClr val="00148C"/>
                </a:solidFill>
                <a:latin typeface="Calibri"/>
                <a:ea typeface="Calibri"/>
                <a:cs typeface="Segoe UI"/>
              </a:rPr>
              <a:t>National Grid is proposing to reconfigure approximately 800 linear feet of the existing C203 and D204 230 kilovolt (kV) transmission lines to serve a substation owned and operated by National Grid, to the southwest of the existing Moore Dam and its existing substation facilities.</a:t>
            </a:r>
          </a:p>
          <a:p>
            <a:pPr marL="0" lvl="1" indent="0">
              <a:buNone/>
            </a:pPr>
            <a:endParaRPr lang="en-US" sz="1800" b="1" u="sng">
              <a:solidFill>
                <a:srgbClr val="00148C"/>
              </a:solidFill>
              <a:latin typeface="Calibri"/>
              <a:cs typeface="Calibri"/>
            </a:endParaRPr>
          </a:p>
          <a:p>
            <a:pPr marL="0" lvl="1" indent="0">
              <a:buNone/>
            </a:pPr>
            <a:r>
              <a:rPr lang="en-US" sz="1800" b="1" u="sng" dirty="0">
                <a:solidFill>
                  <a:srgbClr val="00148C"/>
                </a:solidFill>
                <a:latin typeface="Calibri"/>
                <a:cs typeface="Calibri"/>
              </a:rPr>
              <a:t>Structure Scope</a:t>
            </a:r>
            <a:endParaRPr lang="en-US" dirty="0"/>
          </a:p>
          <a:p>
            <a:pPr marL="0" lvl="1" indent="0">
              <a:buNone/>
            </a:pPr>
            <a:r>
              <a:rPr lang="en-US" sz="1800" dirty="0">
                <a:solidFill>
                  <a:srgbClr val="00148C"/>
                </a:solidFill>
                <a:latin typeface="Calibri"/>
                <a:cs typeface="Calibri"/>
              </a:rPr>
              <a:t>The C203/D204 Reconfiguration  involves the construction of 7 structures and the removal of 1 structure:</a:t>
            </a:r>
            <a:endParaRPr lang="en-US" sz="1800" dirty="0">
              <a:solidFill>
                <a:srgbClr val="000000"/>
              </a:solidFill>
              <a:latin typeface="Calibri"/>
              <a:cs typeface="Calibri"/>
            </a:endParaRPr>
          </a:p>
          <a:p>
            <a:pPr marL="971550" lvl="1" indent="-285750">
              <a:buFont typeface="Arial"/>
              <a:buChar char="•"/>
            </a:pPr>
            <a:r>
              <a:rPr lang="en-US" sz="1800" dirty="0">
                <a:solidFill>
                  <a:srgbClr val="00148C"/>
                </a:solidFill>
                <a:latin typeface="Calibri"/>
                <a:cs typeface="Calibri"/>
              </a:rPr>
              <a:t>C203: 2 new structures and 2 replacement structures </a:t>
            </a:r>
            <a:endParaRPr lang="en-US" sz="1800" dirty="0">
              <a:solidFill>
                <a:srgbClr val="000000"/>
              </a:solidFill>
              <a:latin typeface="Calibri"/>
              <a:cs typeface="Calibri"/>
            </a:endParaRPr>
          </a:p>
          <a:p>
            <a:pPr marL="971550" lvl="1" indent="-285750">
              <a:buFont typeface="Arial"/>
              <a:buChar char="•"/>
            </a:pPr>
            <a:r>
              <a:rPr lang="en-US" sz="1800" dirty="0">
                <a:solidFill>
                  <a:srgbClr val="00148C"/>
                </a:solidFill>
                <a:latin typeface="Calibri"/>
                <a:cs typeface="Calibri"/>
              </a:rPr>
              <a:t>D204: 1 new structure, 2 replacement structures, and 1 structure removal </a:t>
            </a:r>
            <a:endParaRPr lang="en-US" sz="1800" dirty="0">
              <a:solidFill>
                <a:srgbClr val="000000"/>
              </a:solidFill>
              <a:latin typeface="Calibri"/>
              <a:cs typeface="Calibri"/>
            </a:endParaRPr>
          </a:p>
          <a:p>
            <a:pPr marL="971550" lvl="1" indent="-285750">
              <a:buFont typeface="Arial"/>
              <a:buChar char="•"/>
            </a:pPr>
            <a:r>
              <a:rPr lang="en-US" sz="1800" dirty="0">
                <a:solidFill>
                  <a:srgbClr val="00148C"/>
                </a:solidFill>
                <a:latin typeface="Calibri"/>
                <a:cs typeface="Calibri"/>
              </a:rPr>
              <a:t>The structures will be a combination of steel single pole and H-frame</a:t>
            </a:r>
            <a:endParaRPr lang="en-US" sz="1800" dirty="0">
              <a:solidFill>
                <a:srgbClr val="000000"/>
              </a:solidFill>
              <a:latin typeface="Calibri"/>
              <a:cs typeface="Calibri"/>
            </a:endParaRPr>
          </a:p>
          <a:p>
            <a:pPr marL="971550" lvl="1" indent="-285750">
              <a:buFont typeface="Arial"/>
              <a:buChar char="•"/>
            </a:pPr>
            <a:r>
              <a:rPr lang="en-US" sz="1800" dirty="0">
                <a:solidFill>
                  <a:srgbClr val="00148C"/>
                </a:solidFill>
                <a:latin typeface="Calibri"/>
                <a:cs typeface="Calibri"/>
              </a:rPr>
              <a:t>The structures will be between 70 and 90 feet</a:t>
            </a:r>
            <a:endParaRPr lang="en-US" dirty="0">
              <a:solidFill>
                <a:srgbClr val="000000"/>
              </a:solidFill>
              <a:latin typeface="Aptos" panose="020B0004020202020204"/>
              <a:cs typeface="Calibri"/>
            </a:endParaRPr>
          </a:p>
          <a:p>
            <a:pPr marL="0" lvl="1" indent="0">
              <a:buNone/>
            </a:pPr>
            <a:endParaRPr lang="en-US" sz="1800" dirty="0">
              <a:solidFill>
                <a:srgbClr val="00148C"/>
              </a:solidFill>
              <a:latin typeface="Calibri"/>
              <a:ea typeface="Calibri"/>
              <a:cs typeface="Calibri"/>
            </a:endParaRPr>
          </a:p>
          <a:p>
            <a:pPr marL="0" lvl="1" indent="0">
              <a:buNone/>
            </a:pPr>
            <a:r>
              <a:rPr lang="en-US" sz="1800" b="1" u="sng" dirty="0">
                <a:solidFill>
                  <a:srgbClr val="00148C"/>
                </a:solidFill>
                <a:latin typeface="Calibri"/>
                <a:cs typeface="Calibri"/>
              </a:rPr>
              <a:t>C203/D204</a:t>
            </a:r>
            <a:endParaRPr lang="en-US" dirty="0">
              <a:solidFill>
                <a:srgbClr val="000000"/>
              </a:solidFill>
              <a:latin typeface="Aptos" panose="020B0004020202020204"/>
              <a:cs typeface="Calibri"/>
            </a:endParaRPr>
          </a:p>
          <a:p>
            <a:pPr marL="0" lvl="1" indent="0">
              <a:buNone/>
            </a:pPr>
            <a:r>
              <a:rPr lang="en-US" sz="1800" dirty="0">
                <a:solidFill>
                  <a:srgbClr val="00148C"/>
                </a:solidFill>
                <a:latin typeface="Calibri"/>
                <a:ea typeface="Calibri"/>
                <a:cs typeface="Calibri"/>
              </a:rPr>
              <a:t>Estimated start date: Q1 2026</a:t>
            </a:r>
            <a:endParaRPr lang="en-US" dirty="0">
              <a:solidFill>
                <a:srgbClr val="000000"/>
              </a:solidFill>
              <a:latin typeface="Aptos" panose="020B0004020202020204"/>
              <a:ea typeface="Calibri"/>
              <a:cs typeface="Calibri"/>
            </a:endParaRPr>
          </a:p>
        </p:txBody>
      </p:sp>
      <p:pic>
        <p:nvPicPr>
          <p:cNvPr id="2" name="Picture 1" descr="A blue text on a black background&#10;&#10;Description automatically generated">
            <a:extLst>
              <a:ext uri="{FF2B5EF4-FFF2-40B4-BE49-F238E27FC236}">
                <a16:creationId xmlns:a16="http://schemas.microsoft.com/office/drawing/2014/main" id="{3F87A2FA-964B-6067-BD89-5DA075134A1D}"/>
              </a:ext>
            </a:extLst>
          </p:cNvPr>
          <p:cNvPicPr>
            <a:picLocks noChangeAspect="1"/>
          </p:cNvPicPr>
          <p:nvPr/>
        </p:nvPicPr>
        <p:blipFill>
          <a:blip r:embed="rId3"/>
          <a:stretch>
            <a:fillRect/>
          </a:stretch>
        </p:blipFill>
        <p:spPr>
          <a:xfrm>
            <a:off x="9861824" y="6163332"/>
            <a:ext cx="2429567" cy="792987"/>
          </a:xfrm>
          <a:prstGeom prst="rect">
            <a:avLst/>
          </a:prstGeom>
        </p:spPr>
      </p:pic>
      <p:sp>
        <p:nvSpPr>
          <p:cNvPr id="15" name="Rectangle 14">
            <a:extLst>
              <a:ext uri="{FF2B5EF4-FFF2-40B4-BE49-F238E27FC236}">
                <a16:creationId xmlns:a16="http://schemas.microsoft.com/office/drawing/2014/main" id="{E1C4CAB3-A646-FA9C-53AB-A4D3D39B9046}"/>
              </a:ext>
            </a:extLst>
          </p:cNvPr>
          <p:cNvSpPr/>
          <p:nvPr/>
        </p:nvSpPr>
        <p:spPr bwMode="auto">
          <a:xfrm>
            <a:off x="1"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a:t>line</a:t>
            </a:r>
            <a:endParaRPr lang="en-US" sz="1800"/>
          </a:p>
        </p:txBody>
      </p:sp>
      <p:sp>
        <p:nvSpPr>
          <p:cNvPr id="17" name="Title 2">
            <a:extLst>
              <a:ext uri="{FF2B5EF4-FFF2-40B4-BE49-F238E27FC236}">
                <a16:creationId xmlns:a16="http://schemas.microsoft.com/office/drawing/2014/main" id="{852F1F4E-BD80-0D4E-65C7-8D2874CB996B}"/>
              </a:ext>
            </a:extLst>
          </p:cNvPr>
          <p:cNvSpPr>
            <a:spLocks noGrp="1"/>
          </p:cNvSpPr>
          <p:nvPr>
            <p:ph type="title"/>
          </p:nvPr>
        </p:nvSpPr>
        <p:spPr>
          <a:xfrm>
            <a:off x="735634" y="187946"/>
            <a:ext cx="11479337" cy="642577"/>
          </a:xfrm>
        </p:spPr>
        <p:txBody>
          <a:bodyPr>
            <a:noAutofit/>
          </a:bodyPr>
          <a:lstStyle/>
          <a:p>
            <a:r>
              <a:rPr lang="en-US" sz="4000">
                <a:solidFill>
                  <a:schemeClr val="bg1"/>
                </a:solidFill>
                <a:latin typeface="Calibri"/>
                <a:ea typeface="Calibri"/>
                <a:cs typeface="Calibri"/>
              </a:rPr>
              <a:t>C203/D204 PROJECT SCOPE</a:t>
            </a:r>
            <a:endParaRPr lang="en-US">
              <a:solidFill>
                <a:schemeClr val="bg1"/>
              </a:solidFill>
            </a:endParaRPr>
          </a:p>
        </p:txBody>
      </p:sp>
      <p:sp>
        <p:nvSpPr>
          <p:cNvPr id="21" name="Arrow: Chevron 20">
            <a:extLst>
              <a:ext uri="{FF2B5EF4-FFF2-40B4-BE49-F238E27FC236}">
                <a16:creationId xmlns:a16="http://schemas.microsoft.com/office/drawing/2014/main" id="{AB10AE9A-6CA4-D69D-310A-27000920F0A9}"/>
              </a:ext>
            </a:extLst>
          </p:cNvPr>
          <p:cNvSpPr/>
          <p:nvPr/>
        </p:nvSpPr>
        <p:spPr>
          <a:xfrm>
            <a:off x="399316"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hevron 22">
            <a:extLst>
              <a:ext uri="{FF2B5EF4-FFF2-40B4-BE49-F238E27FC236}">
                <a16:creationId xmlns:a16="http://schemas.microsoft.com/office/drawing/2014/main" id="{EB51F3CA-9D10-8D29-A7C2-B404C803FCE9}"/>
              </a:ext>
            </a:extLst>
          </p:cNvPr>
          <p:cNvSpPr/>
          <p:nvPr/>
        </p:nvSpPr>
        <p:spPr>
          <a:xfrm>
            <a:off x="156359"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50455189"/>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5798932" y="1460207"/>
            <a:ext cx="5790875" cy="4292201"/>
          </a:xfrm>
        </p:spPr>
        <p:txBody>
          <a:bodyPr vert="horz" wrap="square" lIns="91440" tIns="45720" rIns="91440" bIns="45720" rtlCol="0" anchor="t">
            <a:spAutoFit/>
          </a:bodyPr>
          <a:lstStyle/>
          <a:p>
            <a:pPr lvl="1">
              <a:buNone/>
            </a:pPr>
            <a:endParaRPr lang="en-GB" sz="1800">
              <a:solidFill>
                <a:srgbClr val="00148C"/>
              </a:solidFill>
              <a:latin typeface="Calibri"/>
              <a:ea typeface="Calibri"/>
              <a:cs typeface="Arial"/>
            </a:endParaRPr>
          </a:p>
          <a:p>
            <a:pPr lvl="1">
              <a:buNone/>
            </a:pPr>
            <a:r>
              <a:rPr lang="en-GB" sz="1800" dirty="0">
                <a:solidFill>
                  <a:srgbClr val="00148C"/>
                </a:solidFill>
                <a:latin typeface="Calibri"/>
                <a:ea typeface="Calibri"/>
                <a:cs typeface="Arial"/>
              </a:rPr>
              <a:t>•National Grid is committed to conducting the C203/D204 Reconfiguration in an environmentally acceptable manner that will meet all the expectations of State regulators and mitigate</a:t>
            </a:r>
            <a:r>
              <a:rPr lang="en-GB" sz="1800" dirty="0">
                <a:solidFill>
                  <a:srgbClr val="FF0000"/>
                </a:solidFill>
                <a:latin typeface="Calibri"/>
                <a:ea typeface="Calibri"/>
                <a:cs typeface="Arial"/>
              </a:rPr>
              <a:t> </a:t>
            </a:r>
            <a:r>
              <a:rPr lang="en-GB" sz="1800" dirty="0">
                <a:solidFill>
                  <a:srgbClr val="00148C"/>
                </a:solidFill>
                <a:latin typeface="Calibri"/>
                <a:ea typeface="Calibri"/>
                <a:cs typeface="Arial"/>
              </a:rPr>
              <a:t>long-term adverse impacts.</a:t>
            </a:r>
          </a:p>
          <a:p>
            <a:pPr lvl="1">
              <a:buNone/>
            </a:pPr>
            <a:r>
              <a:rPr lang="en-GB" sz="1800" dirty="0">
                <a:solidFill>
                  <a:srgbClr val="00148C"/>
                </a:solidFill>
                <a:latin typeface="Calibri"/>
                <a:ea typeface="Calibri"/>
                <a:cs typeface="Arial"/>
              </a:rPr>
              <a:t>•National Grid will work with State and federal environmental agencies throughout the C203/D204 Reconfiguration. </a:t>
            </a:r>
            <a:endParaRPr lang="en-GB" sz="1800" dirty="0">
              <a:solidFill>
                <a:srgbClr val="00148C"/>
              </a:solidFill>
              <a:latin typeface="Calibri"/>
              <a:ea typeface="Calibri"/>
              <a:cs typeface="Calibri"/>
            </a:endParaRPr>
          </a:p>
          <a:p>
            <a:pPr lvl="1">
              <a:buNone/>
            </a:pPr>
            <a:r>
              <a:rPr lang="en-GB" sz="1800" dirty="0">
                <a:solidFill>
                  <a:srgbClr val="00148C"/>
                </a:solidFill>
                <a:latin typeface="Calibri"/>
                <a:ea typeface="Calibri"/>
                <a:cs typeface="Arial"/>
              </a:rPr>
              <a:t>•As part of the C203/D204 Reconfiguration, there will be some vegetative clearing.  This clearing is limited to small areas where the relocated C203 and D204 lines will enter the new Fifteen Mile Falls Substation situated between </a:t>
            </a:r>
            <a:r>
              <a:rPr lang="en-GB" sz="1800">
                <a:solidFill>
                  <a:srgbClr val="00148C"/>
                </a:solidFill>
                <a:latin typeface="Calibri"/>
                <a:ea typeface="Calibri"/>
                <a:cs typeface="Arial"/>
              </a:rPr>
              <a:t>NH Route 135 and I-93.</a:t>
            </a:r>
            <a:endParaRPr lang="en-GB" sz="1800" dirty="0">
              <a:solidFill>
                <a:srgbClr val="00148C"/>
              </a:solidFill>
              <a:latin typeface="Calibri"/>
              <a:ea typeface="Calibri"/>
              <a:cs typeface="Arial"/>
            </a:endParaRPr>
          </a:p>
          <a:p>
            <a:pPr marL="0" lvl="1" indent="0">
              <a:buNone/>
            </a:pPr>
            <a:endParaRPr lang="en-GB" sz="1400">
              <a:solidFill>
                <a:srgbClr val="000000"/>
              </a:solidFill>
              <a:latin typeface="Aptos" panose="020B0004020202020204"/>
              <a:ea typeface="Calibri"/>
              <a:cs typeface="Arial"/>
            </a:endParaRPr>
          </a:p>
          <a:p>
            <a:pPr marL="285750" lvl="1" indent="-285750"/>
            <a:endParaRPr lang="en-GB" sz="1400"/>
          </a:p>
        </p:txBody>
      </p:sp>
      <p:sp>
        <p:nvSpPr>
          <p:cNvPr id="8" name="Rectangle 7">
            <a:extLst>
              <a:ext uri="{FF2B5EF4-FFF2-40B4-BE49-F238E27FC236}">
                <a16:creationId xmlns:a16="http://schemas.microsoft.com/office/drawing/2014/main" id="{156CC56B-20FB-4C01-A237-7331E6DAA32C}"/>
              </a:ext>
            </a:extLst>
          </p:cNvPr>
          <p:cNvSpPr/>
          <p:nvPr/>
        </p:nvSpPr>
        <p:spPr bwMode="auto">
          <a:xfrm>
            <a:off x="1"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p>
        </p:txBody>
      </p:sp>
      <p:sp>
        <p:nvSpPr>
          <p:cNvPr id="3" name="Title 2">
            <a:extLst>
              <a:ext uri="{FF2B5EF4-FFF2-40B4-BE49-F238E27FC236}">
                <a16:creationId xmlns:a16="http://schemas.microsoft.com/office/drawing/2014/main" id="{72750A4A-CF15-407B-A34F-C5E8B6BFE343}"/>
              </a:ext>
            </a:extLst>
          </p:cNvPr>
          <p:cNvSpPr>
            <a:spLocks noGrp="1"/>
          </p:cNvSpPr>
          <p:nvPr>
            <p:ph type="title"/>
          </p:nvPr>
        </p:nvSpPr>
        <p:spPr>
          <a:xfrm>
            <a:off x="735634" y="187946"/>
            <a:ext cx="9988467" cy="642577"/>
          </a:xfrm>
        </p:spPr>
        <p:txBody>
          <a:bodyPr>
            <a:noAutofit/>
          </a:bodyPr>
          <a:lstStyle/>
          <a:p>
            <a:r>
              <a:rPr lang="en-US" sz="4000">
                <a:solidFill>
                  <a:schemeClr val="bg1"/>
                </a:solidFill>
                <a:latin typeface="Calibri"/>
                <a:ea typeface="Calibri"/>
                <a:cs typeface="Calibri"/>
              </a:rPr>
              <a:t>ENVIRONMENTAL CONSIDERATIONS</a:t>
            </a:r>
          </a:p>
        </p:txBody>
      </p:sp>
      <p:pic>
        <p:nvPicPr>
          <p:cNvPr id="7" name="Picture 6" descr="A blue text on a black background&#10;&#10;Description automatically generated">
            <a:extLst>
              <a:ext uri="{FF2B5EF4-FFF2-40B4-BE49-F238E27FC236}">
                <a16:creationId xmlns:a16="http://schemas.microsoft.com/office/drawing/2014/main" id="{7C20C747-3013-0CDD-CA49-F1AA7F9C1028}"/>
              </a:ext>
            </a:extLst>
          </p:cNvPr>
          <p:cNvPicPr>
            <a:picLocks noChangeAspect="1"/>
          </p:cNvPicPr>
          <p:nvPr/>
        </p:nvPicPr>
        <p:blipFill>
          <a:blip r:embed="rId3"/>
          <a:stretch>
            <a:fillRect/>
          </a:stretch>
        </p:blipFill>
        <p:spPr>
          <a:xfrm>
            <a:off x="9861824" y="6163332"/>
            <a:ext cx="2429567" cy="792987"/>
          </a:xfrm>
          <a:prstGeom prst="rect">
            <a:avLst/>
          </a:prstGeom>
        </p:spPr>
      </p:pic>
      <p:sp>
        <p:nvSpPr>
          <p:cNvPr id="10" name="Arrow: Chevron 9">
            <a:extLst>
              <a:ext uri="{FF2B5EF4-FFF2-40B4-BE49-F238E27FC236}">
                <a16:creationId xmlns:a16="http://schemas.microsoft.com/office/drawing/2014/main" id="{CB82C2CF-B87B-95AE-E5CC-C20D2C8144FF}"/>
              </a:ext>
            </a:extLst>
          </p:cNvPr>
          <p:cNvSpPr/>
          <p:nvPr/>
        </p:nvSpPr>
        <p:spPr>
          <a:xfrm>
            <a:off x="399316"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Chevron 11">
            <a:extLst>
              <a:ext uri="{FF2B5EF4-FFF2-40B4-BE49-F238E27FC236}">
                <a16:creationId xmlns:a16="http://schemas.microsoft.com/office/drawing/2014/main" id="{00A3448A-53FF-407B-BFC9-FD78AF2A228C}"/>
              </a:ext>
            </a:extLst>
          </p:cNvPr>
          <p:cNvSpPr/>
          <p:nvPr/>
        </p:nvSpPr>
        <p:spPr>
          <a:xfrm>
            <a:off x="156359"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 name="Picture 1" descr="A turtle on a log in the woods&#10;&#10;Description automatically generated">
            <a:extLst>
              <a:ext uri="{FF2B5EF4-FFF2-40B4-BE49-F238E27FC236}">
                <a16:creationId xmlns:a16="http://schemas.microsoft.com/office/drawing/2014/main" id="{F051BCD1-525E-9DA7-70AB-188EA5C68396}"/>
              </a:ext>
            </a:extLst>
          </p:cNvPr>
          <p:cNvPicPr>
            <a:picLocks noChangeAspect="1"/>
          </p:cNvPicPr>
          <p:nvPr/>
        </p:nvPicPr>
        <p:blipFill>
          <a:blip r:embed="rId4"/>
          <a:stretch>
            <a:fillRect/>
          </a:stretch>
        </p:blipFill>
        <p:spPr>
          <a:xfrm>
            <a:off x="286273" y="1283253"/>
            <a:ext cx="5887889" cy="5031408"/>
          </a:xfrm>
          <a:prstGeom prst="rect">
            <a:avLst/>
          </a:prstGeom>
        </p:spPr>
      </p:pic>
    </p:spTree>
    <p:extLst>
      <p:ext uri="{BB962C8B-B14F-4D97-AF65-F5344CB8AC3E}">
        <p14:creationId xmlns:p14="http://schemas.microsoft.com/office/powerpoint/2010/main" val="3696360430"/>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8394150" y="311685"/>
            <a:ext cx="8308787" cy="1521827"/>
          </a:xfrm>
        </p:spPr>
        <p:txBody>
          <a:bodyPr vert="horz" wrap="square" lIns="91440" tIns="45720" rIns="91440" bIns="45720" rtlCol="0" anchor="t">
            <a:spAutoFit/>
          </a:bodyPr>
          <a:lstStyle/>
          <a:p>
            <a:pPr marL="0" lvl="1" indent="0">
              <a:buNone/>
            </a:pPr>
            <a:endParaRPr lang="en-GB" sz="1400"/>
          </a:p>
          <a:p>
            <a:pPr marL="285750" lvl="1" indent="-285750"/>
            <a:endParaRPr lang="en-GB" sz="1400"/>
          </a:p>
          <a:p>
            <a:pPr marL="285750" lvl="1" indent="-285750"/>
            <a:endParaRPr lang="en-GB" sz="1400"/>
          </a:p>
          <a:p>
            <a:pPr marL="285750" lvl="1" indent="-285750"/>
            <a:endParaRPr lang="en-GB" sz="1400"/>
          </a:p>
          <a:p>
            <a:pPr marL="285750" lvl="1" indent="-285750"/>
            <a:endParaRPr lang="en-GB" sz="1400"/>
          </a:p>
          <a:p>
            <a:pPr marL="742950" lvl="2" indent="-285750">
              <a:buFont typeface="Wingdings" panose="020B0604020202020204" pitchFamily="34" charset="0"/>
              <a:buChar char="§"/>
            </a:pPr>
            <a:endParaRPr lang="en-GB" sz="1000"/>
          </a:p>
        </p:txBody>
      </p:sp>
      <p:pic>
        <p:nvPicPr>
          <p:cNvPr id="9" name="Picture 8" descr="A blue text on a black background&#10;&#10;Description automatically generated">
            <a:extLst>
              <a:ext uri="{FF2B5EF4-FFF2-40B4-BE49-F238E27FC236}">
                <a16:creationId xmlns:a16="http://schemas.microsoft.com/office/drawing/2014/main" id="{0D366BD7-E3AA-4096-4B3D-DE711F2F9076}"/>
              </a:ext>
            </a:extLst>
          </p:cNvPr>
          <p:cNvPicPr>
            <a:picLocks noChangeAspect="1"/>
          </p:cNvPicPr>
          <p:nvPr/>
        </p:nvPicPr>
        <p:blipFill>
          <a:blip r:embed="rId3"/>
          <a:stretch>
            <a:fillRect/>
          </a:stretch>
        </p:blipFill>
        <p:spPr>
          <a:xfrm>
            <a:off x="10193128" y="6273766"/>
            <a:ext cx="2043046" cy="671509"/>
          </a:xfrm>
          <a:prstGeom prst="rect">
            <a:avLst/>
          </a:prstGeom>
        </p:spPr>
      </p:pic>
      <p:sp>
        <p:nvSpPr>
          <p:cNvPr id="612" name="Rectangle 611">
            <a:extLst>
              <a:ext uri="{FF2B5EF4-FFF2-40B4-BE49-F238E27FC236}">
                <a16:creationId xmlns:a16="http://schemas.microsoft.com/office/drawing/2014/main" id="{3BF1D8CD-4C22-B2C3-54DD-CA423A974B3D}"/>
              </a:ext>
            </a:extLst>
          </p:cNvPr>
          <p:cNvSpPr/>
          <p:nvPr/>
        </p:nvSpPr>
        <p:spPr bwMode="auto">
          <a:xfrm>
            <a:off x="1"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p>
        </p:txBody>
      </p:sp>
      <p:sp>
        <p:nvSpPr>
          <p:cNvPr id="614" name="Title 2">
            <a:extLst>
              <a:ext uri="{FF2B5EF4-FFF2-40B4-BE49-F238E27FC236}">
                <a16:creationId xmlns:a16="http://schemas.microsoft.com/office/drawing/2014/main" id="{0526A7C2-0080-F0BE-522D-FA95A1184DC4}"/>
              </a:ext>
            </a:extLst>
          </p:cNvPr>
          <p:cNvSpPr>
            <a:spLocks noGrp="1"/>
          </p:cNvSpPr>
          <p:nvPr>
            <p:ph type="title"/>
          </p:nvPr>
        </p:nvSpPr>
        <p:spPr>
          <a:xfrm>
            <a:off x="735634" y="198989"/>
            <a:ext cx="9215424" cy="631534"/>
          </a:xfrm>
        </p:spPr>
        <p:txBody>
          <a:bodyPr>
            <a:noAutofit/>
          </a:bodyPr>
          <a:lstStyle/>
          <a:p>
            <a:r>
              <a:rPr lang="en-US" sz="4000">
                <a:solidFill>
                  <a:schemeClr val="bg1"/>
                </a:solidFill>
                <a:latin typeface="Calibri"/>
                <a:ea typeface="Calibri"/>
                <a:cs typeface="Calibri"/>
              </a:rPr>
              <a:t>PUBLIC PARTICIPATION IN SEC PROCESS</a:t>
            </a:r>
          </a:p>
        </p:txBody>
      </p:sp>
      <p:sp>
        <p:nvSpPr>
          <p:cNvPr id="618" name="Arrow: Chevron 617">
            <a:extLst>
              <a:ext uri="{FF2B5EF4-FFF2-40B4-BE49-F238E27FC236}">
                <a16:creationId xmlns:a16="http://schemas.microsoft.com/office/drawing/2014/main" id="{360828F1-F324-06C4-2CD7-1374076B1213}"/>
              </a:ext>
            </a:extLst>
          </p:cNvPr>
          <p:cNvSpPr/>
          <p:nvPr/>
        </p:nvSpPr>
        <p:spPr>
          <a:xfrm>
            <a:off x="399316"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0" name="Arrow: Chevron 619">
            <a:extLst>
              <a:ext uri="{FF2B5EF4-FFF2-40B4-BE49-F238E27FC236}">
                <a16:creationId xmlns:a16="http://schemas.microsoft.com/office/drawing/2014/main" id="{13158C87-98AC-B8EE-AA9A-43FE3D4E6CA6}"/>
              </a:ext>
            </a:extLst>
          </p:cNvPr>
          <p:cNvSpPr/>
          <p:nvPr/>
        </p:nvSpPr>
        <p:spPr>
          <a:xfrm>
            <a:off x="156359"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descr="A chart with blue squares&#10;&#10;Description automatically generated">
            <a:extLst>
              <a:ext uri="{FF2B5EF4-FFF2-40B4-BE49-F238E27FC236}">
                <a16:creationId xmlns:a16="http://schemas.microsoft.com/office/drawing/2014/main" id="{0303E7FF-A220-B062-028B-74329B10E8F0}"/>
              </a:ext>
            </a:extLst>
          </p:cNvPr>
          <p:cNvPicPr>
            <a:picLocks noChangeAspect="1"/>
          </p:cNvPicPr>
          <p:nvPr/>
        </p:nvPicPr>
        <p:blipFill>
          <a:blip r:embed="rId4"/>
          <a:stretch>
            <a:fillRect/>
          </a:stretch>
        </p:blipFill>
        <p:spPr>
          <a:xfrm>
            <a:off x="916610" y="1076503"/>
            <a:ext cx="10347738" cy="5334473"/>
          </a:xfrm>
          <a:prstGeom prst="rect">
            <a:avLst/>
          </a:prstGeom>
        </p:spPr>
      </p:pic>
    </p:spTree>
    <p:extLst>
      <p:ext uri="{BB962C8B-B14F-4D97-AF65-F5344CB8AC3E}">
        <p14:creationId xmlns:p14="http://schemas.microsoft.com/office/powerpoint/2010/main" val="66532016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155716" y="985338"/>
            <a:ext cx="5039916" cy="1457643"/>
          </a:xfrm>
        </p:spPr>
        <p:txBody>
          <a:bodyPr vert="horz" wrap="square" lIns="91440" tIns="45720" rIns="91440" bIns="45720" rtlCol="0" anchor="t">
            <a:spAutoFit/>
          </a:bodyPr>
          <a:lstStyle/>
          <a:p>
            <a:pPr marL="0" lvl="1" indent="0">
              <a:buNone/>
            </a:pPr>
            <a:r>
              <a:rPr lang="en-GB" sz="1600" b="1" dirty="0">
                <a:solidFill>
                  <a:srgbClr val="00148C"/>
                </a:solidFill>
                <a:latin typeface="Calibri"/>
                <a:ea typeface="Calibri"/>
                <a:cs typeface="Calibri"/>
              </a:rPr>
              <a:t>We are committed to: </a:t>
            </a:r>
            <a:endParaRPr lang="en-US" sz="1600" b="1" dirty="0">
              <a:solidFill>
                <a:srgbClr val="00148C"/>
              </a:solidFill>
              <a:latin typeface="Calibri"/>
              <a:ea typeface="Calibri"/>
              <a:cs typeface="Calibri"/>
            </a:endParaRPr>
          </a:p>
          <a:p>
            <a:pPr marL="342900" lvl="1" indent="-342900">
              <a:buFont typeface="Wingdings" panose="020B0604020202020204" pitchFamily="34" charset="0"/>
              <a:buChar char="ü"/>
            </a:pPr>
            <a:r>
              <a:rPr lang="en-GB" sz="1600" dirty="0">
                <a:solidFill>
                  <a:srgbClr val="00148C"/>
                </a:solidFill>
                <a:latin typeface="Calibri"/>
                <a:ea typeface="Calibri"/>
                <a:cs typeface="Calibri"/>
              </a:rPr>
              <a:t>Proactive, open, and regular communication</a:t>
            </a:r>
          </a:p>
          <a:p>
            <a:pPr marL="285750" lvl="1" indent="-285750">
              <a:buFont typeface="Wingdings" panose="020B0604020202020204" pitchFamily="34" charset="0"/>
              <a:buChar char="ü"/>
            </a:pPr>
            <a:r>
              <a:rPr lang="en-GB" sz="1600" dirty="0">
                <a:solidFill>
                  <a:srgbClr val="00148C"/>
                </a:solidFill>
                <a:latin typeface="Calibri"/>
                <a:ea typeface="Calibri"/>
                <a:cs typeface="Calibri"/>
              </a:rPr>
              <a:t> Public education and information</a:t>
            </a:r>
          </a:p>
          <a:p>
            <a:pPr marL="285750" lvl="1" indent="-285750">
              <a:buFont typeface="Wingdings,Sans-Serif" panose="020B0604020202020204" pitchFamily="34" charset="0"/>
              <a:buChar char="ü"/>
            </a:pPr>
            <a:r>
              <a:rPr lang="en-GB" sz="1600" dirty="0">
                <a:solidFill>
                  <a:srgbClr val="00148C"/>
                </a:solidFill>
                <a:latin typeface="Calibri"/>
                <a:ea typeface="Calibri"/>
                <a:cs typeface="Calibri"/>
              </a:rPr>
              <a:t> Value public participation in implementing our project </a:t>
            </a:r>
            <a:endParaRPr lang="en-US" sz="1600" dirty="0">
              <a:solidFill>
                <a:srgbClr val="000000"/>
              </a:solidFill>
              <a:latin typeface="Calibri"/>
              <a:ea typeface="Calibri"/>
              <a:cs typeface="Calibri"/>
            </a:endParaRPr>
          </a:p>
          <a:p>
            <a:pPr marL="285750" lvl="1" indent="-285750">
              <a:buFont typeface="Wingdings,Sans-Serif" panose="020B0604020202020204" pitchFamily="34" charset="0"/>
              <a:buChar char="ü"/>
            </a:pPr>
            <a:r>
              <a:rPr lang="en-GB" sz="1600" dirty="0">
                <a:solidFill>
                  <a:srgbClr val="00148C"/>
                </a:solidFill>
                <a:latin typeface="Calibri"/>
                <a:ea typeface="Calibri"/>
                <a:cs typeface="Calibri"/>
              </a:rPr>
              <a:t> Listen to and address community concerns and ideas</a:t>
            </a:r>
            <a:endParaRPr lang="en-GB" dirty="0"/>
          </a:p>
        </p:txBody>
      </p:sp>
      <p:pic>
        <p:nvPicPr>
          <p:cNvPr id="6" name="Picture 5" descr="A blue text on a black background&#10;&#10;Description automatically generated">
            <a:extLst>
              <a:ext uri="{FF2B5EF4-FFF2-40B4-BE49-F238E27FC236}">
                <a16:creationId xmlns:a16="http://schemas.microsoft.com/office/drawing/2014/main" id="{3A69341E-5570-1C82-DB6F-3ADFB0D6DC68}"/>
              </a:ext>
            </a:extLst>
          </p:cNvPr>
          <p:cNvPicPr>
            <a:picLocks noChangeAspect="1"/>
          </p:cNvPicPr>
          <p:nvPr/>
        </p:nvPicPr>
        <p:blipFill>
          <a:blip r:embed="rId2"/>
          <a:stretch>
            <a:fillRect/>
          </a:stretch>
        </p:blipFill>
        <p:spPr>
          <a:xfrm>
            <a:off x="9861824" y="6163332"/>
            <a:ext cx="2429567" cy="792987"/>
          </a:xfrm>
          <a:prstGeom prst="rect">
            <a:avLst/>
          </a:prstGeom>
        </p:spPr>
      </p:pic>
      <p:sp>
        <p:nvSpPr>
          <p:cNvPr id="15" name="Rectangle 14">
            <a:extLst>
              <a:ext uri="{FF2B5EF4-FFF2-40B4-BE49-F238E27FC236}">
                <a16:creationId xmlns:a16="http://schemas.microsoft.com/office/drawing/2014/main" id="{BD62C792-97EE-47DA-A555-74856F1746D5}"/>
              </a:ext>
            </a:extLst>
          </p:cNvPr>
          <p:cNvSpPr/>
          <p:nvPr/>
        </p:nvSpPr>
        <p:spPr bwMode="auto">
          <a:xfrm>
            <a:off x="-11043"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p>
        </p:txBody>
      </p:sp>
      <p:sp>
        <p:nvSpPr>
          <p:cNvPr id="17" name="Title 2">
            <a:extLst>
              <a:ext uri="{FF2B5EF4-FFF2-40B4-BE49-F238E27FC236}">
                <a16:creationId xmlns:a16="http://schemas.microsoft.com/office/drawing/2014/main" id="{2695418A-A2F2-8CA9-B0AA-EF225294F044}"/>
              </a:ext>
            </a:extLst>
          </p:cNvPr>
          <p:cNvSpPr txBox="1">
            <a:spLocks/>
          </p:cNvSpPr>
          <p:nvPr/>
        </p:nvSpPr>
        <p:spPr>
          <a:xfrm>
            <a:off x="724590" y="198989"/>
            <a:ext cx="9215424" cy="6315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Calibri"/>
                <a:ea typeface="Calibri"/>
                <a:cs typeface="Calibri"/>
              </a:rPr>
              <a:t>COMMUNITY OUTREACH</a:t>
            </a:r>
          </a:p>
        </p:txBody>
      </p:sp>
      <p:sp>
        <p:nvSpPr>
          <p:cNvPr id="21" name="Arrow: Chevron 20">
            <a:extLst>
              <a:ext uri="{FF2B5EF4-FFF2-40B4-BE49-F238E27FC236}">
                <a16:creationId xmlns:a16="http://schemas.microsoft.com/office/drawing/2014/main" id="{80CDEB19-A51B-1059-E231-441693EBEB99}"/>
              </a:ext>
            </a:extLst>
          </p:cNvPr>
          <p:cNvSpPr/>
          <p:nvPr/>
        </p:nvSpPr>
        <p:spPr>
          <a:xfrm>
            <a:off x="388272"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hevron 22">
            <a:extLst>
              <a:ext uri="{FF2B5EF4-FFF2-40B4-BE49-F238E27FC236}">
                <a16:creationId xmlns:a16="http://schemas.microsoft.com/office/drawing/2014/main" id="{4F51611B-5FAA-E70E-402A-0231EB797AAB}"/>
              </a:ext>
            </a:extLst>
          </p:cNvPr>
          <p:cNvSpPr/>
          <p:nvPr/>
        </p:nvSpPr>
        <p:spPr>
          <a:xfrm>
            <a:off x="145315"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descr="A person in a hard hat and safety vest standing in front of a house&#10;&#10;Description automatically generated">
            <a:extLst>
              <a:ext uri="{FF2B5EF4-FFF2-40B4-BE49-F238E27FC236}">
                <a16:creationId xmlns:a16="http://schemas.microsoft.com/office/drawing/2014/main" id="{38E7C9D6-5521-6059-B771-31CBCDDADD0A}"/>
              </a:ext>
            </a:extLst>
          </p:cNvPr>
          <p:cNvPicPr>
            <a:picLocks noChangeAspect="1"/>
          </p:cNvPicPr>
          <p:nvPr/>
        </p:nvPicPr>
        <p:blipFill rotWithShape="1">
          <a:blip r:embed="rId3"/>
          <a:srcRect l="11081" t="-1439" r="2432" b="26199"/>
          <a:stretch/>
        </p:blipFill>
        <p:spPr>
          <a:xfrm rot="5400000">
            <a:off x="9117458" y="1832649"/>
            <a:ext cx="3532891" cy="2253259"/>
          </a:xfrm>
          <a:prstGeom prst="rect">
            <a:avLst/>
          </a:prstGeom>
        </p:spPr>
      </p:pic>
      <p:pic>
        <p:nvPicPr>
          <p:cNvPr id="2" name="Picture 1" descr="A person pointing at a map on a display&#10;&#10;Description automatically generated">
            <a:extLst>
              <a:ext uri="{FF2B5EF4-FFF2-40B4-BE49-F238E27FC236}">
                <a16:creationId xmlns:a16="http://schemas.microsoft.com/office/drawing/2014/main" id="{833B9784-1E14-319B-C6CD-7530A84918CE}"/>
              </a:ext>
            </a:extLst>
          </p:cNvPr>
          <p:cNvPicPr>
            <a:picLocks noChangeAspect="1"/>
          </p:cNvPicPr>
          <p:nvPr/>
        </p:nvPicPr>
        <p:blipFill rotWithShape="1">
          <a:blip r:embed="rId4"/>
          <a:srcRect t="33602" r="348" b="15054"/>
          <a:stretch/>
        </p:blipFill>
        <p:spPr>
          <a:xfrm>
            <a:off x="6262571" y="4121425"/>
            <a:ext cx="3211782" cy="2190016"/>
          </a:xfrm>
          <a:prstGeom prst="rect">
            <a:avLst/>
          </a:prstGeom>
        </p:spPr>
      </p:pic>
      <p:sp>
        <p:nvSpPr>
          <p:cNvPr id="4" name="TextBox 3">
            <a:extLst>
              <a:ext uri="{FF2B5EF4-FFF2-40B4-BE49-F238E27FC236}">
                <a16:creationId xmlns:a16="http://schemas.microsoft.com/office/drawing/2014/main" id="{0A1CFD9D-DEC5-06F6-89EC-C804824BB2E4}"/>
              </a:ext>
            </a:extLst>
          </p:cNvPr>
          <p:cNvSpPr txBox="1"/>
          <p:nvPr/>
        </p:nvSpPr>
        <p:spPr>
          <a:xfrm>
            <a:off x="160186" y="2148580"/>
            <a:ext cx="5931553" cy="45356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90000"/>
              </a:lnSpc>
              <a:spcBef>
                <a:spcPts val="500"/>
              </a:spcBef>
            </a:pPr>
            <a:endParaRPr lang="en-GB" sz="1600" b="1" dirty="0">
              <a:solidFill>
                <a:srgbClr val="00148C"/>
              </a:solidFill>
              <a:latin typeface="Calibri"/>
              <a:ea typeface="Calibri"/>
              <a:cs typeface="Segoe UI"/>
            </a:endParaRPr>
          </a:p>
          <a:p>
            <a:pPr marL="0" lvl="1">
              <a:lnSpc>
                <a:spcPct val="90000"/>
              </a:lnSpc>
              <a:spcBef>
                <a:spcPts val="500"/>
              </a:spcBef>
            </a:pPr>
            <a:r>
              <a:rPr lang="en-GB" sz="1600" b="1" dirty="0">
                <a:solidFill>
                  <a:srgbClr val="00148C"/>
                </a:solidFill>
                <a:latin typeface="Calibri"/>
                <a:ea typeface="Calibri"/>
                <a:cs typeface="Segoe UI"/>
              </a:rPr>
              <a:t>Public Outreach:</a:t>
            </a:r>
            <a:endParaRPr lang="en-US" sz="1600">
              <a:solidFill>
                <a:srgbClr val="000000"/>
              </a:solidFill>
              <a:latin typeface="Calibri"/>
              <a:ea typeface="Calibri"/>
              <a:cs typeface="Arial"/>
            </a:endParaRPr>
          </a:p>
          <a:p>
            <a:pPr marL="285750" lvl="1" indent="-285750">
              <a:lnSpc>
                <a:spcPct val="90000"/>
              </a:lnSpc>
              <a:spcBef>
                <a:spcPts val="500"/>
              </a:spcBef>
              <a:buFont typeface="Arial"/>
              <a:buChar char="•"/>
            </a:pPr>
            <a:r>
              <a:rPr lang="en-GB" sz="1600" dirty="0">
                <a:solidFill>
                  <a:srgbClr val="00148C"/>
                </a:solidFill>
                <a:latin typeface="Calibri"/>
                <a:ea typeface="Calibri"/>
                <a:cs typeface="Arial"/>
              </a:rPr>
              <a:t>Fact Sheets</a:t>
            </a:r>
          </a:p>
          <a:p>
            <a:pPr marL="285750" lvl="1" indent="-285750">
              <a:lnSpc>
                <a:spcPct val="90000"/>
              </a:lnSpc>
              <a:spcBef>
                <a:spcPts val="500"/>
              </a:spcBef>
              <a:buFont typeface="Arial"/>
              <a:buChar char="•"/>
            </a:pPr>
            <a:r>
              <a:rPr lang="en-GB" sz="1600" dirty="0">
                <a:solidFill>
                  <a:srgbClr val="00148C"/>
                </a:solidFill>
                <a:latin typeface="Calibri"/>
                <a:ea typeface="Calibri"/>
                <a:cs typeface="Calibri"/>
              </a:rPr>
              <a:t>Door Knocking</a:t>
            </a:r>
            <a:endParaRPr lang="en-GB" sz="1600" dirty="0">
              <a:solidFill>
                <a:srgbClr val="00148C"/>
              </a:solidFill>
              <a:latin typeface="Calibri"/>
              <a:ea typeface="Calibri"/>
              <a:cs typeface="Arial"/>
            </a:endParaRPr>
          </a:p>
          <a:p>
            <a:pPr marL="285750" lvl="1" indent="-285750">
              <a:lnSpc>
                <a:spcPct val="90000"/>
              </a:lnSpc>
              <a:spcBef>
                <a:spcPts val="500"/>
              </a:spcBef>
              <a:buFont typeface="Arial"/>
              <a:buChar char="•"/>
            </a:pPr>
            <a:r>
              <a:rPr lang="en-GB" sz="1600" dirty="0">
                <a:solidFill>
                  <a:srgbClr val="00148C"/>
                </a:solidFill>
                <a:latin typeface="Calibri"/>
                <a:ea typeface="Calibri"/>
                <a:cs typeface="Arial"/>
              </a:rPr>
              <a:t>Contact/Field Cards</a:t>
            </a:r>
          </a:p>
          <a:p>
            <a:pPr marL="285750" lvl="1" indent="-285750">
              <a:lnSpc>
                <a:spcPct val="90000"/>
              </a:lnSpc>
              <a:spcBef>
                <a:spcPts val="500"/>
              </a:spcBef>
              <a:buFont typeface="Arial"/>
              <a:buChar char="•"/>
            </a:pPr>
            <a:r>
              <a:rPr lang="en-GB" sz="1600" dirty="0">
                <a:solidFill>
                  <a:srgbClr val="00148C"/>
                </a:solidFill>
                <a:latin typeface="Calibri"/>
                <a:ea typeface="Calibri"/>
                <a:cs typeface="Arial"/>
              </a:rPr>
              <a:t>Letters </a:t>
            </a:r>
            <a:endParaRPr lang="en-GB" sz="1600"/>
          </a:p>
          <a:p>
            <a:pPr marL="285750" lvl="1" indent="-285750">
              <a:lnSpc>
                <a:spcPct val="90000"/>
              </a:lnSpc>
              <a:spcBef>
                <a:spcPts val="500"/>
              </a:spcBef>
              <a:buFont typeface="Arial"/>
              <a:buChar char="•"/>
            </a:pPr>
            <a:r>
              <a:rPr lang="en-GB" sz="1600" dirty="0">
                <a:solidFill>
                  <a:srgbClr val="00148C"/>
                </a:solidFill>
                <a:latin typeface="Calibri"/>
                <a:ea typeface="Calibri"/>
                <a:cs typeface="Arial"/>
              </a:rPr>
              <a:t>Media/Press</a:t>
            </a:r>
            <a:endParaRPr lang="en-GB" sz="1600">
              <a:solidFill>
                <a:srgbClr val="000000"/>
              </a:solidFill>
              <a:latin typeface="Calibri"/>
              <a:ea typeface="Calibri"/>
              <a:cs typeface="Arial"/>
            </a:endParaRPr>
          </a:p>
          <a:p>
            <a:pPr marL="742950" lvl="2" indent="-285750">
              <a:lnSpc>
                <a:spcPct val="90000"/>
              </a:lnSpc>
              <a:spcBef>
                <a:spcPts val="500"/>
              </a:spcBef>
              <a:buFont typeface="Wingdings"/>
              <a:buChar char="Ø"/>
            </a:pPr>
            <a:r>
              <a:rPr lang="en-GB" sz="1600" dirty="0">
                <a:solidFill>
                  <a:srgbClr val="00148C"/>
                </a:solidFill>
                <a:latin typeface="Calibri"/>
                <a:ea typeface="Calibri"/>
                <a:cs typeface="Arial"/>
              </a:rPr>
              <a:t>Local newspaper posts</a:t>
            </a:r>
          </a:p>
          <a:p>
            <a:pPr marL="742950" lvl="2" indent="-285750">
              <a:lnSpc>
                <a:spcPct val="90000"/>
              </a:lnSpc>
              <a:spcBef>
                <a:spcPts val="500"/>
              </a:spcBef>
              <a:buFont typeface="Wingdings"/>
              <a:buChar char="Ø"/>
            </a:pPr>
            <a:r>
              <a:rPr lang="en-GB" sz="1600" dirty="0">
                <a:solidFill>
                  <a:srgbClr val="00148C"/>
                </a:solidFill>
                <a:latin typeface="Calibri"/>
                <a:ea typeface="Calibri"/>
                <a:cs typeface="Arial"/>
              </a:rPr>
              <a:t>Community Center Calendar</a:t>
            </a:r>
          </a:p>
          <a:p>
            <a:pPr marL="285750" lvl="1" indent="-285750">
              <a:lnSpc>
                <a:spcPct val="90000"/>
              </a:lnSpc>
              <a:spcBef>
                <a:spcPts val="500"/>
              </a:spcBef>
              <a:buFont typeface="Arial"/>
              <a:buChar char="•"/>
            </a:pPr>
            <a:r>
              <a:rPr lang="en-GB" sz="1600" dirty="0">
                <a:solidFill>
                  <a:srgbClr val="00148C"/>
                </a:solidFill>
                <a:latin typeface="Calibri"/>
                <a:ea typeface="Calibri"/>
                <a:cs typeface="Arial"/>
              </a:rPr>
              <a:t>Open House Meetings for Substation Phase</a:t>
            </a:r>
          </a:p>
          <a:p>
            <a:pPr marL="742950" lvl="2" indent="-285750">
              <a:lnSpc>
                <a:spcPct val="90000"/>
              </a:lnSpc>
              <a:spcBef>
                <a:spcPts val="500"/>
              </a:spcBef>
              <a:buFont typeface="Wingdings"/>
              <a:buChar char="Ø"/>
            </a:pPr>
            <a:r>
              <a:rPr lang="en-GB" sz="1600" dirty="0">
                <a:solidFill>
                  <a:srgbClr val="00148C"/>
                </a:solidFill>
                <a:latin typeface="Calibri"/>
                <a:ea typeface="Calibri"/>
                <a:cs typeface="Arial"/>
              </a:rPr>
              <a:t>Meetings will be hosted starting Spring 2025</a:t>
            </a:r>
          </a:p>
          <a:p>
            <a:pPr marL="285750" lvl="1" indent="-285750">
              <a:lnSpc>
                <a:spcPct val="90000"/>
              </a:lnSpc>
              <a:spcBef>
                <a:spcPts val="500"/>
              </a:spcBef>
              <a:buFont typeface="Arial"/>
              <a:buChar char="•"/>
            </a:pPr>
            <a:r>
              <a:rPr lang="en-GB" sz="1600" dirty="0">
                <a:solidFill>
                  <a:srgbClr val="00148C"/>
                </a:solidFill>
                <a:latin typeface="Calibri"/>
                <a:ea typeface="Calibri"/>
                <a:cs typeface="Arial"/>
              </a:rPr>
              <a:t>Public Information Sessions for C203/D204</a:t>
            </a:r>
          </a:p>
          <a:p>
            <a:pPr marL="742950" lvl="2" indent="-285750">
              <a:lnSpc>
                <a:spcPct val="90000"/>
              </a:lnSpc>
              <a:spcBef>
                <a:spcPts val="500"/>
              </a:spcBef>
              <a:buFont typeface="Wingdings"/>
              <a:buChar char="Ø"/>
            </a:pPr>
            <a:r>
              <a:rPr lang="en-GB" sz="1600" dirty="0">
                <a:solidFill>
                  <a:srgbClr val="00148C"/>
                </a:solidFill>
                <a:latin typeface="Calibri"/>
                <a:ea typeface="Calibri"/>
                <a:cs typeface="Arial"/>
              </a:rPr>
              <a:t>One pre-filing session and one post-filing session</a:t>
            </a:r>
          </a:p>
          <a:p>
            <a:pPr marL="285750" lvl="1" indent="-285750">
              <a:lnSpc>
                <a:spcPct val="90000"/>
              </a:lnSpc>
              <a:spcBef>
                <a:spcPts val="500"/>
              </a:spcBef>
              <a:buFont typeface="Arial"/>
              <a:buChar char="•"/>
            </a:pPr>
            <a:r>
              <a:rPr lang="en-GB" sz="1600" dirty="0">
                <a:solidFill>
                  <a:srgbClr val="00148C"/>
                </a:solidFill>
                <a:latin typeface="Calibri"/>
                <a:ea typeface="Calibri"/>
                <a:cs typeface="Arial"/>
              </a:rPr>
              <a:t>Dedicated Website</a:t>
            </a:r>
          </a:p>
          <a:p>
            <a:pPr marL="742950" lvl="2" indent="-285750">
              <a:lnSpc>
                <a:spcPct val="90000"/>
              </a:lnSpc>
              <a:spcBef>
                <a:spcPts val="500"/>
              </a:spcBef>
              <a:buFont typeface="Wingdings"/>
              <a:buChar char="Ø"/>
            </a:pPr>
            <a:r>
              <a:rPr lang="en-GB" sz="1600" dirty="0">
                <a:solidFill>
                  <a:srgbClr val="00148C"/>
                </a:solidFill>
                <a:latin typeface="Calibri"/>
                <a:ea typeface="Calibri"/>
                <a:cs typeface="Arial"/>
              </a:rPr>
              <a:t>This Project website will be used to update project information and construction dates</a:t>
            </a:r>
          </a:p>
        </p:txBody>
      </p:sp>
      <p:pic>
        <p:nvPicPr>
          <p:cNvPr id="9" name="Picture 8" descr="A person standing next to a person standing next to a table&#10;&#10;Description automatically generated">
            <a:extLst>
              <a:ext uri="{FF2B5EF4-FFF2-40B4-BE49-F238E27FC236}">
                <a16:creationId xmlns:a16="http://schemas.microsoft.com/office/drawing/2014/main" id="{A5028E8B-649F-D25F-3A7E-8D68366FF07F}"/>
              </a:ext>
            </a:extLst>
          </p:cNvPr>
          <p:cNvPicPr>
            <a:picLocks noChangeAspect="1"/>
          </p:cNvPicPr>
          <p:nvPr/>
        </p:nvPicPr>
        <p:blipFill rotWithShape="1">
          <a:blip r:embed="rId5"/>
          <a:srcRect l="26075" t="1075" r="538" b="358"/>
          <a:stretch/>
        </p:blipFill>
        <p:spPr>
          <a:xfrm rot="5400000">
            <a:off x="6269380" y="1146036"/>
            <a:ext cx="2577999" cy="2600121"/>
          </a:xfrm>
          <a:prstGeom prst="rect">
            <a:avLst/>
          </a:prstGeom>
        </p:spPr>
      </p:pic>
    </p:spTree>
    <p:extLst>
      <p:ext uri="{BB962C8B-B14F-4D97-AF65-F5344CB8AC3E}">
        <p14:creationId xmlns:p14="http://schemas.microsoft.com/office/powerpoint/2010/main" val="111830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48021B3-4B44-4C07-B42B-3ECF9F83FA23}"/>
              </a:ext>
            </a:extLst>
          </p:cNvPr>
          <p:cNvSpPr>
            <a:spLocks noGrp="1"/>
          </p:cNvSpPr>
          <p:nvPr>
            <p:ph type="body" sz="quarter" idx="16"/>
          </p:nvPr>
        </p:nvSpPr>
        <p:spPr>
          <a:xfrm>
            <a:off x="873542" y="1117859"/>
            <a:ext cx="5481657" cy="4213461"/>
          </a:xfrm>
        </p:spPr>
        <p:txBody>
          <a:bodyPr vert="horz" wrap="square" lIns="91440" tIns="45720" rIns="91440" bIns="45720" rtlCol="0" anchor="t">
            <a:spAutoFit/>
          </a:bodyPr>
          <a:lstStyle/>
          <a:p>
            <a:pPr lvl="1">
              <a:buNone/>
            </a:pPr>
            <a:endParaRPr lang="en-GB" sz="1400" b="1">
              <a:latin typeface="Aptos"/>
              <a:cs typeface="Segoe UI"/>
            </a:endParaRPr>
          </a:p>
          <a:p>
            <a:pPr marL="0" lvl="1" indent="0">
              <a:buNone/>
            </a:pPr>
            <a:r>
              <a:rPr lang="en-GB" sz="2000" b="1" dirty="0">
                <a:latin typeface="Segoe UI"/>
                <a:cs typeface="Segoe UI"/>
              </a:rPr>
              <a:t>Project Manager</a:t>
            </a:r>
            <a:endParaRPr lang="en-US" sz="2000" b="1" dirty="0">
              <a:latin typeface="Segoe UI"/>
              <a:cs typeface="Segoe UI"/>
            </a:endParaRPr>
          </a:p>
          <a:p>
            <a:pPr marL="0" lvl="1" indent="0">
              <a:buNone/>
            </a:pPr>
            <a:r>
              <a:rPr lang="en-GB" sz="2000" dirty="0">
                <a:latin typeface="Segoe UI"/>
                <a:cs typeface="Segoe UI"/>
              </a:rPr>
              <a:t>Logan Nunziato</a:t>
            </a:r>
          </a:p>
          <a:p>
            <a:pPr marL="0" lvl="1" indent="0">
              <a:buNone/>
            </a:pPr>
            <a:r>
              <a:rPr lang="en-GB" sz="2000" dirty="0">
                <a:latin typeface="Segoe UI"/>
                <a:cs typeface="Segoe UI"/>
              </a:rPr>
              <a:t>Lead Project Manager </a:t>
            </a:r>
          </a:p>
          <a:p>
            <a:pPr marL="0" lvl="1" indent="0">
              <a:buNone/>
            </a:pPr>
            <a:r>
              <a:rPr lang="en-GB" sz="2000" dirty="0">
                <a:solidFill>
                  <a:srgbClr val="262626"/>
                </a:solidFill>
                <a:latin typeface="Franklin Gothic Book"/>
                <a:cs typeface="Segoe UI"/>
              </a:rPr>
              <a:t>(781) 258-2535</a:t>
            </a:r>
            <a:endParaRPr lang="en-GB" sz="2000" dirty="0"/>
          </a:p>
          <a:p>
            <a:pPr marL="0" lvl="1" indent="0">
              <a:buNone/>
            </a:pPr>
            <a:r>
              <a:rPr lang="en-GB" sz="2000" dirty="0">
                <a:latin typeface="Segoe UI"/>
                <a:cs typeface="Segoe UI"/>
              </a:rPr>
              <a:t>Logan.nunziato@nationalgrid.com</a:t>
            </a:r>
            <a:endParaRPr lang="en-GB" sz="2000" dirty="0">
              <a:solidFill>
                <a:srgbClr val="000000"/>
              </a:solidFill>
              <a:latin typeface="Segoe UI"/>
              <a:cs typeface="Segoe UI"/>
            </a:endParaRPr>
          </a:p>
          <a:p>
            <a:pPr marL="0" lvl="1" indent="0">
              <a:buNone/>
            </a:pPr>
            <a:endParaRPr lang="en-GB" sz="1400">
              <a:latin typeface="Segoe UI"/>
              <a:cs typeface="Segoe UI"/>
            </a:endParaRPr>
          </a:p>
          <a:p>
            <a:pPr marL="0" lvl="1" indent="0">
              <a:buNone/>
            </a:pPr>
            <a:endParaRPr lang="en-GB" sz="1400" dirty="0">
              <a:latin typeface="Segoe UI"/>
              <a:cs typeface="Segoe UI"/>
            </a:endParaRPr>
          </a:p>
          <a:p>
            <a:pPr marL="0" lvl="1" indent="0">
              <a:buNone/>
            </a:pPr>
            <a:r>
              <a:rPr lang="en-GB" sz="2000" b="1" dirty="0">
                <a:latin typeface="Segoe UI"/>
                <a:cs typeface="Segoe UI"/>
              </a:rPr>
              <a:t>Project Outreach</a:t>
            </a:r>
            <a:endParaRPr lang="en-US" sz="2000" dirty="0">
              <a:latin typeface="Segoe UI"/>
              <a:cs typeface="Segoe UI"/>
            </a:endParaRPr>
          </a:p>
          <a:p>
            <a:pPr marL="0" lvl="1" indent="0">
              <a:buNone/>
            </a:pPr>
            <a:r>
              <a:rPr lang="en-GB" sz="2000" dirty="0">
                <a:latin typeface="Segoe UI"/>
                <a:cs typeface="Segoe UI"/>
              </a:rPr>
              <a:t>Syrena Falkengren</a:t>
            </a:r>
            <a:endParaRPr lang="en-US" sz="2000" dirty="0">
              <a:latin typeface="Segoe UI"/>
              <a:cs typeface="Segoe UI"/>
            </a:endParaRPr>
          </a:p>
          <a:p>
            <a:pPr marL="0" lvl="1" indent="0">
              <a:buNone/>
            </a:pPr>
            <a:r>
              <a:rPr lang="en-GB" sz="2000" dirty="0">
                <a:latin typeface="Segoe UI"/>
                <a:cs typeface="Segoe UI"/>
              </a:rPr>
              <a:t>Outreach Specialist </a:t>
            </a:r>
            <a:endParaRPr lang="en-US" sz="2000" dirty="0">
              <a:latin typeface="Segoe UI"/>
              <a:cs typeface="Segoe UI"/>
            </a:endParaRPr>
          </a:p>
          <a:p>
            <a:pPr marL="0" lvl="1" indent="0">
              <a:buNone/>
            </a:pPr>
            <a:r>
              <a:rPr lang="en-GB" sz="2000" dirty="0">
                <a:latin typeface="Segoe UI"/>
                <a:cs typeface="Segoe UI"/>
              </a:rPr>
              <a:t>603.714.1685</a:t>
            </a:r>
            <a:endParaRPr lang="en-GB" dirty="0"/>
          </a:p>
          <a:p>
            <a:pPr marL="0" lvl="1" indent="0">
              <a:buNone/>
            </a:pPr>
            <a:r>
              <a:rPr lang="en-GB" sz="2000" dirty="0">
                <a:latin typeface="Segoe UI"/>
                <a:cs typeface="Segoe UI"/>
                <a:hlinkClick r:id="rId2"/>
              </a:rPr>
              <a:t>SFalkengren@watkinsstrategies.com</a:t>
            </a:r>
            <a:endParaRPr lang="en-GB" sz="2000" dirty="0">
              <a:latin typeface="Segoe UI"/>
              <a:cs typeface="Segoe UI"/>
            </a:endParaRPr>
          </a:p>
        </p:txBody>
      </p:sp>
      <p:pic>
        <p:nvPicPr>
          <p:cNvPr id="6" name="Picture 5" descr="A blue text on a black background&#10;&#10;Description automatically generated">
            <a:extLst>
              <a:ext uri="{FF2B5EF4-FFF2-40B4-BE49-F238E27FC236}">
                <a16:creationId xmlns:a16="http://schemas.microsoft.com/office/drawing/2014/main" id="{3A69341E-5570-1C82-DB6F-3ADFB0D6DC68}"/>
              </a:ext>
            </a:extLst>
          </p:cNvPr>
          <p:cNvPicPr>
            <a:picLocks noChangeAspect="1"/>
          </p:cNvPicPr>
          <p:nvPr/>
        </p:nvPicPr>
        <p:blipFill>
          <a:blip r:embed="rId3"/>
          <a:stretch>
            <a:fillRect/>
          </a:stretch>
        </p:blipFill>
        <p:spPr>
          <a:xfrm>
            <a:off x="9861824" y="6163332"/>
            <a:ext cx="2429567" cy="792987"/>
          </a:xfrm>
          <a:prstGeom prst="rect">
            <a:avLst/>
          </a:prstGeom>
        </p:spPr>
      </p:pic>
      <p:sp>
        <p:nvSpPr>
          <p:cNvPr id="15" name="Rectangle 14">
            <a:extLst>
              <a:ext uri="{FF2B5EF4-FFF2-40B4-BE49-F238E27FC236}">
                <a16:creationId xmlns:a16="http://schemas.microsoft.com/office/drawing/2014/main" id="{BD62C792-97EE-47DA-A555-74856F1746D5}"/>
              </a:ext>
            </a:extLst>
          </p:cNvPr>
          <p:cNvSpPr/>
          <p:nvPr/>
        </p:nvSpPr>
        <p:spPr bwMode="auto">
          <a:xfrm>
            <a:off x="-11043" y="3"/>
            <a:ext cx="12191998" cy="919075"/>
          </a:xfrm>
          <a:prstGeom prst="rect">
            <a:avLst/>
          </a:prstGeom>
          <a:solidFill>
            <a:srgbClr val="0014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p>
        </p:txBody>
      </p:sp>
      <p:sp>
        <p:nvSpPr>
          <p:cNvPr id="17" name="Title 2">
            <a:extLst>
              <a:ext uri="{FF2B5EF4-FFF2-40B4-BE49-F238E27FC236}">
                <a16:creationId xmlns:a16="http://schemas.microsoft.com/office/drawing/2014/main" id="{2695418A-A2F2-8CA9-B0AA-EF225294F044}"/>
              </a:ext>
            </a:extLst>
          </p:cNvPr>
          <p:cNvSpPr txBox="1">
            <a:spLocks/>
          </p:cNvSpPr>
          <p:nvPr/>
        </p:nvSpPr>
        <p:spPr>
          <a:xfrm>
            <a:off x="724590" y="198989"/>
            <a:ext cx="9215424" cy="6315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chemeClr val="bg1"/>
                </a:solidFill>
                <a:latin typeface="Calibri"/>
                <a:ea typeface="Calibri"/>
                <a:cs typeface="Calibri"/>
              </a:rPr>
              <a:t>CONTACT INFORMATION</a:t>
            </a:r>
          </a:p>
        </p:txBody>
      </p:sp>
      <p:sp>
        <p:nvSpPr>
          <p:cNvPr id="21" name="Arrow: Chevron 20">
            <a:extLst>
              <a:ext uri="{FF2B5EF4-FFF2-40B4-BE49-F238E27FC236}">
                <a16:creationId xmlns:a16="http://schemas.microsoft.com/office/drawing/2014/main" id="{80CDEB19-A51B-1059-E231-441693EBEB99}"/>
              </a:ext>
            </a:extLst>
          </p:cNvPr>
          <p:cNvSpPr/>
          <p:nvPr/>
        </p:nvSpPr>
        <p:spPr>
          <a:xfrm>
            <a:off x="388272" y="193758"/>
            <a:ext cx="254000" cy="530087"/>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hevron 22">
            <a:extLst>
              <a:ext uri="{FF2B5EF4-FFF2-40B4-BE49-F238E27FC236}">
                <a16:creationId xmlns:a16="http://schemas.microsoft.com/office/drawing/2014/main" id="{4F51611B-5FAA-E70E-402A-0231EB797AAB}"/>
              </a:ext>
            </a:extLst>
          </p:cNvPr>
          <p:cNvSpPr/>
          <p:nvPr/>
        </p:nvSpPr>
        <p:spPr>
          <a:xfrm>
            <a:off x="145315" y="204801"/>
            <a:ext cx="254000" cy="519044"/>
          </a:xfrm>
          <a:prstGeom prst="chevron">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 name="Picture 1">
            <a:extLst>
              <a:ext uri="{FF2B5EF4-FFF2-40B4-BE49-F238E27FC236}">
                <a16:creationId xmlns:a16="http://schemas.microsoft.com/office/drawing/2014/main" id="{89CA8CDF-E564-B51C-CD99-F7A6065EDBF5}"/>
              </a:ext>
            </a:extLst>
          </p:cNvPr>
          <p:cNvPicPr>
            <a:picLocks noChangeAspect="1"/>
          </p:cNvPicPr>
          <p:nvPr/>
        </p:nvPicPr>
        <p:blipFill>
          <a:blip r:embed="rId4"/>
          <a:stretch>
            <a:fillRect/>
          </a:stretch>
        </p:blipFill>
        <p:spPr>
          <a:xfrm>
            <a:off x="8069467" y="2012121"/>
            <a:ext cx="3286541" cy="3209236"/>
          </a:xfrm>
          <a:prstGeom prst="rect">
            <a:avLst/>
          </a:prstGeom>
        </p:spPr>
      </p:pic>
      <p:sp>
        <p:nvSpPr>
          <p:cNvPr id="3" name="TextBox 2">
            <a:extLst>
              <a:ext uri="{FF2B5EF4-FFF2-40B4-BE49-F238E27FC236}">
                <a16:creationId xmlns:a16="http://schemas.microsoft.com/office/drawing/2014/main" id="{31EBE93C-ED77-59CA-BB66-CA3BB0998172}"/>
              </a:ext>
            </a:extLst>
          </p:cNvPr>
          <p:cNvSpPr txBox="1"/>
          <p:nvPr/>
        </p:nvSpPr>
        <p:spPr>
          <a:xfrm>
            <a:off x="8335066" y="1303130"/>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Segoe UI"/>
                <a:cs typeface="Segoe UI"/>
              </a:rPr>
              <a:t>Project Website: </a:t>
            </a:r>
            <a:r>
              <a:rPr lang="en-GB" sz="2000" dirty="0">
                <a:latin typeface="Segoe UI"/>
                <a:cs typeface="Segoe UI"/>
              </a:rPr>
              <a:t>Under Construction</a:t>
            </a:r>
          </a:p>
        </p:txBody>
      </p:sp>
    </p:spTree>
    <p:extLst>
      <p:ext uri="{BB962C8B-B14F-4D97-AF65-F5344CB8AC3E}">
        <p14:creationId xmlns:p14="http://schemas.microsoft.com/office/powerpoint/2010/main" val="2795457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ctivityCode xmlns="1a32a865-dbe4-49b8-8928-648e11dc2ad3" xsi:nil="true"/>
    <Status xmlns="1a32a865-dbe4-49b8-8928-648e11dc2ad3" xsi:nil="true"/>
    <AribaPO xmlns="1a32a865-dbe4-49b8-8928-648e11dc2ad3" xsi:nil="true"/>
    <WorkOrder_x0023_ xmlns="1a32a865-dbe4-49b8-8928-648e11dc2ad3" xsi:nil="true"/>
    <lcf76f155ced4ddcb4097134ff3c332f xmlns="1a32a865-dbe4-49b8-8928-648e11dc2ad3">
      <Terms xmlns="http://schemas.microsoft.com/office/infopath/2007/PartnerControls"/>
    </lcf76f155ced4ddcb4097134ff3c332f>
    <Tier xmlns="1a32a865-dbe4-49b8-8928-648e11dc2ad3" xsi:nil="true"/>
    <Issues_x002f_ResolutionForm xmlns="1a32a865-dbe4-49b8-8928-648e11dc2ad3" xsi:nil="true"/>
    <Aretz_x002c_Danielle xmlns="1a32a865-dbe4-49b8-8928-648e11dc2ad3">
      <UserInfo>
        <DisplayName/>
        <AccountId xsi:nil="true"/>
        <AccountType/>
      </UserInfo>
    </Aretz_x002c_Danielle>
    <StakeholderSpecialist xmlns="1a32a865-dbe4-49b8-8928-648e11dc2ad3" xsi:nil="true"/>
    <Notes xmlns="1a32a865-dbe4-49b8-8928-648e11dc2ad3" xsi:nil="true"/>
    <TaxCatchAll xmlns="d22a4985-7339-4425-856a-bbb791b097bf" xsi:nil="true"/>
    <SharedWithUsers xmlns="d22a4985-7339-4425-856a-bbb791b097bf">
      <UserInfo>
        <DisplayName>Logan Nunziato</DisplayName>
        <AccountId>120</AccountId>
        <AccountType/>
      </UserInfo>
      <UserInfo>
        <DisplayName>Andrew Cole</DisplayName>
        <AccountId>121</AccountId>
        <AccountType/>
      </UserInfo>
      <UserInfo>
        <DisplayName>Joshua Holden</DisplayName>
        <AccountId>122</AccountId>
        <AccountType/>
      </UserInfo>
      <UserInfo>
        <DisplayName>Geoffrey Batstone</DisplayName>
        <AccountId>123</AccountId>
        <AccountType/>
      </UserInfo>
      <UserInfo>
        <DisplayName>Wilkes, Kristopher</DisplayName>
        <AccountId>124</AccountId>
        <AccountType/>
      </UserInfo>
      <UserInfo>
        <DisplayName>Walkley, Rebecca</DisplayName>
        <AccountId>125</AccountId>
        <AccountType/>
      </UserInfo>
      <UserInfo>
        <DisplayName>Marisa Pizzi</DisplayName>
        <AccountId>119</AccountId>
        <AccountType/>
      </UserInfo>
      <UserInfo>
        <DisplayName>Diedre Matthews</DisplayName>
        <AccountId>23</AccountId>
        <AccountType/>
      </UserInfo>
    </SharedWithUsers>
    <Constr_x002e_Start xmlns="1a32a865-dbe4-49b8-8928-648e11dc2ad3" xsi:nil="true"/>
    <AbutterMeeting_x002f_Visit xmlns="1a32a865-dbe4-49b8-8928-648e11dc2ad3" xsi:nil="true"/>
    <Letters xmlns="1a32a865-dbe4-49b8-8928-648e11dc2ad3" xsi:nil="true"/>
    <BOSMeetings xmlns="1a32a865-dbe4-49b8-8928-648e11dc2ad3" xsi:nil="true"/>
    <State xmlns="1a32a865-dbe4-49b8-8928-648e11dc2ad3" xsi:nil="true"/>
    <OpenHouses xmlns="1a32a865-dbe4-49b8-8928-648e11dc2ad3" xsi:nil="true"/>
    <HotlineCalls xmlns="1a32a865-dbe4-49b8-8928-648e11dc2ad3" xsi:nil="true"/>
    <ConstructionEnd xmlns="1a32a865-dbe4-49b8-8928-648e11dc2ad3" xsi:nil="true"/>
    <Image xmlns="1a32a865-dbe4-49b8-8928-648e11dc2ad3" xsi:nil="true"/>
    <Segment xmlns="1a32a865-dbe4-49b8-8928-648e11dc2ad3" xsi:nil="true"/>
    <ProjectBudget xmlns="1a32a865-dbe4-49b8-8928-648e11dc2ad3" xsi:nil="true"/>
    <SEC_x002f_EFSBMeetings xmlns="1a32a865-dbe4-49b8-8928-648e11dc2ad3" xsi:nil="true"/>
    <Website xmlns="1a32a865-dbe4-49b8-8928-648e11dc2ad3">true</Website>
    <DoorKnocks xmlns="1a32a865-dbe4-49b8-8928-648e11dc2ad3" xsi:nil="true"/>
    <Emails xmlns="1a32a865-dbe4-49b8-8928-648e11dc2ad3" xsi:nil="true"/>
    <Abutters xmlns="1a32a865-dbe4-49b8-8928-648e11dc2ad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6B8D9CF7832A49A626BF1B4925FE9E" ma:contentTypeVersion="50" ma:contentTypeDescription="Create a new document." ma:contentTypeScope="" ma:versionID="50f9a74c1e94d1226c14f727c1e4de6c">
  <xsd:schema xmlns:xsd="http://www.w3.org/2001/XMLSchema" xmlns:xs="http://www.w3.org/2001/XMLSchema" xmlns:p="http://schemas.microsoft.com/office/2006/metadata/properties" xmlns:ns2="1a32a865-dbe4-49b8-8928-648e11dc2ad3" xmlns:ns3="d22a4985-7339-4425-856a-bbb791b097bf" targetNamespace="http://schemas.microsoft.com/office/2006/metadata/properties" ma:root="true" ma:fieldsID="b2ab65e9fe4503dc6d0dc2a3d7b63a88" ns2:_="" ns3:_="">
    <xsd:import namespace="1a32a865-dbe4-49b8-8928-648e11dc2ad3"/>
    <xsd:import namespace="d22a4985-7339-4425-856a-bbb791b097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Aretz_x002c_Danielle"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Tier" minOccurs="0"/>
                <xsd:element ref="ns2:StakeholderSpecialist" minOccurs="0"/>
                <xsd:element ref="ns2:WorkOrder_x0023_" minOccurs="0"/>
                <xsd:element ref="ns2:Status" minOccurs="0"/>
                <xsd:element ref="ns2:AribaPO" minOccurs="0"/>
                <xsd:element ref="ns2:ActivityCode" minOccurs="0"/>
                <xsd:element ref="ns2:Issues_x002f_ResolutionForm" minOccurs="0"/>
                <xsd:element ref="ns2:ProjectBudget" minOccurs="0"/>
                <xsd:element ref="ns2:DoorKnocks" minOccurs="0"/>
                <xsd:element ref="ns2:Letters" minOccurs="0"/>
                <xsd:element ref="ns2:BOSMeetings" minOccurs="0"/>
                <xsd:element ref="ns2:OpenHouses" minOccurs="0"/>
                <xsd:element ref="ns2:SEC_x002f_EFSBMeetings" minOccurs="0"/>
                <xsd:element ref="ns2:Website" minOccurs="0"/>
                <xsd:element ref="ns2:Image" minOccurs="0"/>
                <xsd:element ref="ns2:ConstructionEnd" minOccurs="0"/>
                <xsd:element ref="ns2:Abutters" minOccurs="0"/>
                <xsd:element ref="ns2:AbutterMeeting_x002f_Visit" minOccurs="0"/>
                <xsd:element ref="ns2:Constr_x002e_Start" minOccurs="0"/>
                <xsd:element ref="ns2:Emails" minOccurs="0"/>
                <xsd:element ref="ns2:Segment" minOccurs="0"/>
                <xsd:element ref="ns2:Notes" minOccurs="0"/>
                <xsd:element ref="ns2:State" minOccurs="0"/>
                <xsd:element ref="ns2:HotlineCal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2a865-dbe4-49b8-8928-648e11dc2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Aretz_x002c_Danielle" ma:index="12" nillable="true" ma:displayName="Stakeholder" ma:format="Dropdown" ma:list="UserInfo" ma:SharePointGroup="0" ma:internalName="Aretz_x002c_Daniel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Tier" ma:index="26" nillable="true" ma:displayName="Tier" ma:format="Dropdown" ma:internalName="Tier">
      <xsd:simpleType>
        <xsd:restriction base="dms:Choice">
          <xsd:enumeration value="Tier 1"/>
          <xsd:enumeration value="Tier 2"/>
          <xsd:enumeration value="Tier 3"/>
        </xsd:restriction>
      </xsd:simpleType>
    </xsd:element>
    <xsd:element name="StakeholderSpecialist" ma:index="27" nillable="true" ma:displayName="Stkhdr. Specialist" ma:format="Dropdown" ma:internalName="StakeholderSpecialist">
      <xsd:complexType>
        <xsd:complexContent>
          <xsd:extension base="dms:MultiChoice">
            <xsd:sequence>
              <xsd:element name="Value" maxOccurs="unbounded" minOccurs="0" nillable="true">
                <xsd:simpleType>
                  <xsd:restriction base="dms:Choice">
                    <xsd:enumeration value="Bethany Rocha"/>
                    <xsd:enumeration value="Danielle Aretz"/>
                    <xsd:enumeration value="Gary St Fleur"/>
                    <xsd:enumeration value="Joseph Carroll"/>
                    <xsd:enumeration value="Matthew O'Brien"/>
                    <xsd:enumeration value="Michelle Jeronis"/>
                    <xsd:enumeration value="Jean Charles"/>
                    <xsd:enumeration value="James King"/>
                    <xsd:enumeration value="Danielle Oakes"/>
                    <xsd:enumeration value="Julia Kaplan"/>
                    <xsd:enumeration value="Katie Riewestahl"/>
                    <xsd:enumeration value="Rylie Murray"/>
                    <xsd:enumeration value="Madison McCaffery"/>
                    <xsd:enumeration value="Ashley Pierre-Louis"/>
                    <xsd:enumeration value="Travis Chaplin"/>
                    <xsd:enumeration value="COMPLETE"/>
                  </xsd:restriction>
                </xsd:simpleType>
              </xsd:element>
            </xsd:sequence>
          </xsd:extension>
        </xsd:complexContent>
      </xsd:complexType>
    </xsd:element>
    <xsd:element name="WorkOrder_x0023_" ma:index="28" nillable="true" ma:displayName="Work Order #" ma:format="Dropdown" ma:internalName="WorkOrder_x0023_">
      <xsd:simpleType>
        <xsd:restriction base="dms:Text">
          <xsd:maxLength value="255"/>
        </xsd:restriction>
      </xsd:simpleType>
    </xsd:element>
    <xsd:element name="Status" ma:index="29" nillable="true" ma:displayName="Status" ma:description="Unknown" ma:format="Dropdown" ma:internalName="Status">
      <xsd:simpleType>
        <xsd:restriction base="dms:Choice">
          <xsd:enumeration value="Pre-Construction"/>
          <xsd:enumeration value="In Construction"/>
          <xsd:enumeration value="Project Closing"/>
          <xsd:enumeration value="Complete"/>
          <xsd:enumeration value="Project Paused"/>
          <xsd:enumeration value="Unknown"/>
        </xsd:restriction>
      </xsd:simpleType>
    </xsd:element>
    <xsd:element name="AribaPO" ma:index="30" nillable="true" ma:displayName="Ariba PO" ma:format="Dropdown" ma:internalName="AribaPO">
      <xsd:simpleType>
        <xsd:restriction base="dms:Text">
          <xsd:maxLength value="255"/>
        </xsd:restriction>
      </xsd:simpleType>
    </xsd:element>
    <xsd:element name="ActivityCode" ma:index="31" nillable="true" ma:displayName="Activity Code" ma:format="Dropdown" ma:internalName="ActivityCode">
      <xsd:simpleType>
        <xsd:restriction base="dms:Choice">
          <xsd:enumeration value="3547"/>
          <xsd:enumeration value="9670"/>
          <xsd:enumeration value="Choice 3"/>
        </xsd:restriction>
      </xsd:simpleType>
    </xsd:element>
    <xsd:element name="Issues_x002f_ResolutionForm" ma:index="32" nillable="true" ma:displayName="Issues/Resolution Form" ma:description="This will track how many unique issues/requests by Stakeholders have been brought forward for each project. " ma:format="Dropdown" ma:internalName="Issues_x002f_ResolutionForm" ma:percentage="FALSE">
      <xsd:simpleType>
        <xsd:restriction base="dms:Number"/>
      </xsd:simpleType>
    </xsd:element>
    <xsd:element name="ProjectBudget" ma:index="33" nillable="true" ma:displayName="Project Budget" ma:format="Dropdown" ma:internalName="ProjectBudget">
      <xsd:simpleType>
        <xsd:restriction base="dms:Text">
          <xsd:maxLength value="255"/>
        </xsd:restriction>
      </xsd:simpleType>
    </xsd:element>
    <xsd:element name="DoorKnocks" ma:index="34" nillable="true" ma:displayName="Door Knocks" ma:format="Dropdown" ma:internalName="DoorKnocks" ma:percentage="FALSE">
      <xsd:simpleType>
        <xsd:restriction base="dms:Number"/>
      </xsd:simpleType>
    </xsd:element>
    <xsd:element name="Letters" ma:index="35" nillable="true" ma:displayName="Letters" ma:format="Dropdown" ma:internalName="Letters" ma:percentage="FALSE">
      <xsd:simpleType>
        <xsd:restriction base="dms:Number"/>
      </xsd:simpleType>
    </xsd:element>
    <xsd:element name="BOSMeetings" ma:index="36" nillable="true" ma:displayName="BOS Meetings" ma:format="Dropdown" ma:internalName="BOSMeetings" ma:percentage="FALSE">
      <xsd:simpleType>
        <xsd:restriction base="dms:Number"/>
      </xsd:simpleType>
    </xsd:element>
    <xsd:element name="OpenHouses" ma:index="37" nillable="true" ma:displayName="Open Houses" ma:format="Dropdown" ma:internalName="OpenHouses" ma:percentage="FALSE">
      <xsd:simpleType>
        <xsd:restriction base="dms:Number"/>
      </xsd:simpleType>
    </xsd:element>
    <xsd:element name="SEC_x002f_EFSBMeetings" ma:index="38" nillable="true" ma:displayName="SEC/EFSB Meetings" ma:format="Dropdown" ma:internalName="SEC_x002f_EFSBMeetings" ma:percentage="FALSE">
      <xsd:simpleType>
        <xsd:restriction base="dms:Number"/>
      </xsd:simpleType>
    </xsd:element>
    <xsd:element name="Website" ma:index="39" nillable="true" ma:displayName="Website" ma:default="1" ma:format="Dropdown" ma:internalName="Website">
      <xsd:simpleType>
        <xsd:restriction base="dms:Boolean"/>
      </xsd:simpleType>
    </xsd:element>
    <xsd:element name="Image" ma:index="40" nillable="true" ma:displayName="Image" ma:format="Thumbnail" ma:internalName="Image">
      <xsd:simpleType>
        <xsd:restriction base="dms:Unknown"/>
      </xsd:simpleType>
    </xsd:element>
    <xsd:element name="ConstructionEnd" ma:index="41" nillable="true" ma:displayName="Constr. End" ma:description="Estimated date that construction is expected to finish" ma:format="DateOnly" ma:internalName="ConstructionEnd">
      <xsd:simpleType>
        <xsd:restriction base="dms:DateTime"/>
      </xsd:simpleType>
    </xsd:element>
    <xsd:element name="Abutters" ma:index="42" nillable="true" ma:displayName="Abutters" ma:format="Dropdown" ma:internalName="Abutters" ma:percentage="FALSE">
      <xsd:simpleType>
        <xsd:restriction base="dms:Number"/>
      </xsd:simpleType>
    </xsd:element>
    <xsd:element name="AbutterMeeting_x002f_Visit" ma:index="43" nillable="true" ma:displayName="Abutter Meeting/Visit" ma:format="Dropdown" ma:internalName="AbutterMeeting_x002f_Visit" ma:percentage="FALSE">
      <xsd:simpleType>
        <xsd:restriction base="dms:Number"/>
      </xsd:simpleType>
    </xsd:element>
    <xsd:element name="Constr_x002e_Start" ma:index="44" nillable="true" ma:displayName="Constr. Start" ma:description="Estimated time that construction is predicted to begin. If you just have the season + year, use the first month and first date for the start date and the last month and last date for the season for the end date. Spring (March-May), Summer (June-August), Fall (September- November), Winter (December-February)" ma:format="DateOnly" ma:internalName="Constr_x002e_Start">
      <xsd:simpleType>
        <xsd:restriction base="dms:DateTime"/>
      </xsd:simpleType>
    </xsd:element>
    <xsd:element name="Emails" ma:index="45" nillable="true" ma:displayName="Emails" ma:format="Dropdown" ma:internalName="Emails" ma:percentage="FALSE">
      <xsd:simpleType>
        <xsd:restriction base="dms:Number"/>
      </xsd:simpleType>
    </xsd:element>
    <xsd:element name="Segment" ma:index="46" nillable="true" ma:displayName="Segment" ma:format="Dropdown" ma:internalName="Segment">
      <xsd:complexType>
        <xsd:complexContent>
          <xsd:extension base="dms:MultiChoice">
            <xsd:sequence>
              <xsd:element name="Value" maxOccurs="unbounded" minOccurs="0" nillable="true">
                <xsd:simpleType>
                  <xsd:restriction base="dms:Choice">
                    <xsd:enumeration value="Gas"/>
                    <xsd:enumeration value="Electric"/>
                    <xsd:enumeration value="Geothermal"/>
                  </xsd:restriction>
                </xsd:simpleType>
              </xsd:element>
            </xsd:sequence>
          </xsd:extension>
        </xsd:complexContent>
      </xsd:complexType>
    </xsd:element>
    <xsd:element name="Notes" ma:index="47" nillable="true" ma:displayName="Notes" ma:format="Dropdown" ma:internalName="Notes">
      <xsd:simpleType>
        <xsd:restriction base="dms:Text">
          <xsd:maxLength value="255"/>
        </xsd:restriction>
      </xsd:simpleType>
    </xsd:element>
    <xsd:element name="State" ma:index="48" nillable="true" ma:displayName="State" ma:format="Dropdown" ma:internalName="State">
      <xsd:simpleType>
        <xsd:restriction base="dms:Choice">
          <xsd:enumeration value="Massachusetts"/>
          <xsd:enumeration value="Vermont"/>
          <xsd:enumeration value="New Hampshire"/>
        </xsd:restriction>
      </xsd:simpleType>
    </xsd:element>
    <xsd:element name="HotlineCalls" ma:index="49" nillable="true" ma:displayName="Hotline Calls" ma:format="Dropdown" ma:internalName="HotlineCall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2a4985-7339-4425-856a-bbb791b097b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454a8fd-606d-42c0-9096-764c365adcf4}" ma:internalName="TaxCatchAll" ma:showField="CatchAllData" ma:web="d22a4985-7339-4425-856a-bbb791b097b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80BD77-E982-4E18-8B6A-C7A28EA4A50D}">
  <ds:schemaRefs>
    <ds:schemaRef ds:uri="1a32a865-dbe4-49b8-8928-648e11dc2ad3"/>
    <ds:schemaRef ds:uri="d22a4985-7339-4425-856a-bbb791b09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F27A4E4-B17B-49DF-AA4B-A59919181D7D}"/>
</file>

<file path=customXml/itemProps3.xml><?xml version="1.0" encoding="utf-8"?>
<ds:datastoreItem xmlns:ds="http://schemas.openxmlformats.org/officeDocument/2006/customXml" ds:itemID="{855D63F2-7712-4CE2-AD64-3B07EC8D04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11</Slides>
  <Notes>1</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C203 D204 PROJECT MAP</vt:lpstr>
      <vt:lpstr>C203/D204 PROJECT SCOPE</vt:lpstr>
      <vt:lpstr>ENVIRONMENTAL CONSIDERATIONS</vt:lpstr>
      <vt:lpstr>PUBLIC PARTICIPATION IN SEC PROCESS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215</cp:revision>
  <cp:lastPrinted>2024-04-17T15:06:24Z</cp:lastPrinted>
  <dcterms:created xsi:type="dcterms:W3CDTF">2024-04-04T21:53:25Z</dcterms:created>
  <dcterms:modified xsi:type="dcterms:W3CDTF">2024-04-25T17:49:05Z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0x010100A26B8D9CF7832A49A626BF1B4925FE9E</vt:lpwstr>
  </property>
  <property fmtid="{D5CDD505-2E9C-101B-9397-08002B2CF9AE}" pid="3" name="MediaServiceImageTags">
    <vt:lpwstr/>
  </property>
</Properties>
</file>